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5" r:id="rId2"/>
  </p:sldMasterIdLst>
  <p:notesMasterIdLst>
    <p:notesMasterId r:id="rId35"/>
  </p:notesMasterIdLst>
  <p:handoutMasterIdLst>
    <p:handoutMasterId r:id="rId36"/>
  </p:handoutMasterIdLst>
  <p:sldIdLst>
    <p:sldId id="427" r:id="rId3"/>
    <p:sldId id="472" r:id="rId4"/>
    <p:sldId id="451" r:id="rId5"/>
    <p:sldId id="511" r:id="rId6"/>
    <p:sldId id="479" r:id="rId7"/>
    <p:sldId id="513" r:id="rId8"/>
    <p:sldId id="481" r:id="rId9"/>
    <p:sldId id="514" r:id="rId10"/>
    <p:sldId id="455" r:id="rId11"/>
    <p:sldId id="491" r:id="rId12"/>
    <p:sldId id="483" r:id="rId13"/>
    <p:sldId id="528" r:id="rId14"/>
    <p:sldId id="527" r:id="rId15"/>
    <p:sldId id="529" r:id="rId16"/>
    <p:sldId id="530" r:id="rId17"/>
    <p:sldId id="533" r:id="rId18"/>
    <p:sldId id="510" r:id="rId19"/>
    <p:sldId id="524" r:id="rId20"/>
    <p:sldId id="525" r:id="rId21"/>
    <p:sldId id="496" r:id="rId22"/>
    <p:sldId id="498" r:id="rId23"/>
    <p:sldId id="509" r:id="rId24"/>
    <p:sldId id="499" r:id="rId25"/>
    <p:sldId id="515" r:id="rId26"/>
    <p:sldId id="519" r:id="rId27"/>
    <p:sldId id="516" r:id="rId28"/>
    <p:sldId id="531" r:id="rId29"/>
    <p:sldId id="532" r:id="rId30"/>
    <p:sldId id="526" r:id="rId31"/>
    <p:sldId id="488" r:id="rId32"/>
    <p:sldId id="517" r:id="rId33"/>
    <p:sldId id="518" r:id="rId34"/>
  </p:sldIdLst>
  <p:sldSz cx="9144000" cy="6858000" type="screen4x3"/>
  <p:notesSz cx="6794500" cy="9931400"/>
  <p:defaultTextStyle>
    <a:defPPr>
      <a:defRPr lang="sv-S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onas Ågren" initials="JÅ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5BB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llanmörkt format 2 - Dekorfärg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Format med tema 1 - dekorfärg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6751" autoAdjust="0"/>
  </p:normalViewPr>
  <p:slideViewPr>
    <p:cSldViewPr>
      <p:cViewPr varScale="1">
        <p:scale>
          <a:sx n="82" d="100"/>
          <a:sy n="82" d="100"/>
        </p:scale>
        <p:origin x="-1402" y="-91"/>
      </p:cViewPr>
      <p:guideLst>
        <p:guide orient="horz" pos="618"/>
        <p:guide orient="horz" pos="3702"/>
        <p:guide pos="385"/>
        <p:guide pos="5375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30" d="100"/>
        <a:sy n="130" d="100"/>
      </p:scale>
      <p:origin x="0" y="17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7E694-56F7-493C-BA6B-270E63619EB9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2"/>
          </p:nvPr>
        </p:nvSpPr>
        <p:spPr>
          <a:xfrm>
            <a:off x="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3"/>
          </p:nvPr>
        </p:nvSpPr>
        <p:spPr>
          <a:xfrm>
            <a:off x="3848100" y="9432925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880AF4-0BDE-400B-AD7A-EACE5AC67EE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1615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B494B-7F7C-4309-A278-4C3737145BC8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9144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77E968-F721-4273-A1B1-52A23C3C61A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93700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9238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9697555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11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740459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502387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006206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14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39798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15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968768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16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637960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sz="1200" kern="1200" dirty="0" smtClean="0">
              <a:solidFill>
                <a:schemeClr val="tx1"/>
              </a:solidFill>
              <a:effectLst/>
              <a:latin typeface="+mn-lt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18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478337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19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5550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27977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20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15817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21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819314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sz="1200" kern="1200" dirty="0" smtClean="0">
              <a:solidFill>
                <a:schemeClr val="tx1"/>
              </a:solidFill>
              <a:effectLst/>
              <a:latin typeface="+mn-lt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23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411749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sz="1200" kern="1200" dirty="0" smtClean="0">
              <a:solidFill>
                <a:schemeClr val="tx1"/>
              </a:solidFill>
              <a:effectLst/>
              <a:latin typeface="+mn-lt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25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042095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sz="1200" kern="1200" dirty="0" smtClean="0">
              <a:solidFill>
                <a:schemeClr val="tx1"/>
              </a:solidFill>
              <a:effectLst/>
              <a:latin typeface="+mn-lt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27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522418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28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502783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29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49553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sz="1200" kern="1200" dirty="0" smtClean="0">
              <a:solidFill>
                <a:schemeClr val="tx1"/>
              </a:solidFill>
              <a:effectLst/>
              <a:latin typeface="+mn-lt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30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60369855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31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06584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32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829893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4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62078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381293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090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7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821357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7E968-F721-4273-A1B1-52A23C3C61A0}" type="slidenum">
              <a:rPr lang="sv-SE" smtClean="0"/>
              <a:t>8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445045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v-SE" sz="1200" kern="1200" dirty="0" smtClean="0">
              <a:solidFill>
                <a:schemeClr val="tx1"/>
              </a:solidFill>
              <a:effectLst/>
              <a:latin typeface="+mn-lt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11187" y="2094805"/>
            <a:ext cx="7921625" cy="1046163"/>
          </a:xfrm>
        </p:spPr>
        <p:txBody>
          <a:bodyPr>
            <a:normAutofit/>
          </a:bodyPr>
          <a:lstStyle>
            <a:lvl1pPr algn="ctr">
              <a:defRPr sz="3000"/>
            </a:lvl1pPr>
          </a:lstStyle>
          <a:p>
            <a:r>
              <a:rPr lang="en-GB" noProof="0" dirty="0" err="1" smtClean="0"/>
              <a:t>Klicka</a:t>
            </a:r>
            <a:r>
              <a:rPr lang="sv-SE" dirty="0" smtClean="0"/>
              <a:t> här för att ändra format</a:t>
            </a:r>
            <a:endParaRPr lang="sv-SE" dirty="0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611560" y="3152775"/>
            <a:ext cx="7920880" cy="1752600"/>
          </a:xfrm>
        </p:spPr>
        <p:txBody>
          <a:bodyPr/>
          <a:lstStyle>
            <a:lvl1pPr marL="0" indent="0" algn="ctr">
              <a:buNone/>
              <a:defRPr sz="22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 err="1" smtClean="0"/>
              <a:t>Klicka</a:t>
            </a:r>
            <a:r>
              <a:rPr lang="sv-SE" dirty="0" smtClean="0"/>
              <a:t> här för att ändra format på underrubrik i bakgrunden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6CF65-6373-4A0E-8DAC-F5F4EDC30C30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67E1-6ED2-4F65-B358-B6ECC34CF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542523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6CF65-6373-4A0E-8DAC-F5F4EDC30C30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67E1-6ED2-4F65-B358-B6ECC34CF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092259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6CF65-6373-4A0E-8DAC-F5F4EDC30C30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67E1-6ED2-4F65-B358-B6ECC34CF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227428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6CF65-6373-4A0E-8DAC-F5F4EDC30C30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67E1-6ED2-4F65-B358-B6ECC34CF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101572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6CF65-6373-4A0E-8DAC-F5F4EDC30C30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67E1-6ED2-4F65-B358-B6ECC34CF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39785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6CF65-6373-4A0E-8DAC-F5F4EDC30C30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67E1-6ED2-4F65-B358-B6ECC34CF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5966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6CF65-6373-4A0E-8DAC-F5F4EDC30C30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67E1-6ED2-4F65-B358-B6ECC34CF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70951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6CF65-6373-4A0E-8DAC-F5F4EDC30C30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67E1-6ED2-4F65-B358-B6ECC34CF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974760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6CF65-6373-4A0E-8DAC-F5F4EDC30C30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67E1-6ED2-4F65-B358-B6ECC34CF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863171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6CF65-6373-4A0E-8DAC-F5F4EDC30C30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67E1-6ED2-4F65-B358-B6ECC34CF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25912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Klicka</a:t>
            </a:r>
            <a:r>
              <a:rPr lang="en-GB" dirty="0" smtClean="0"/>
              <a:t> </a:t>
            </a:r>
            <a:r>
              <a:rPr lang="en-GB" dirty="0" err="1" smtClean="0"/>
              <a:t>här</a:t>
            </a:r>
            <a:r>
              <a:rPr lang="en-GB" dirty="0" smtClean="0"/>
              <a:t> </a:t>
            </a:r>
            <a:r>
              <a:rPr lang="en-GB" dirty="0" err="1" smtClean="0"/>
              <a:t>för</a:t>
            </a:r>
            <a:r>
              <a:rPr lang="en-GB" dirty="0" smtClean="0"/>
              <a:t> </a:t>
            </a:r>
            <a:r>
              <a:rPr lang="en-GB" dirty="0" err="1" smtClean="0"/>
              <a:t>att</a:t>
            </a:r>
            <a:r>
              <a:rPr lang="en-GB" dirty="0" smtClean="0"/>
              <a:t> </a:t>
            </a:r>
            <a:r>
              <a:rPr lang="en-GB" noProof="0" dirty="0" err="1" smtClean="0"/>
              <a:t>ändra</a:t>
            </a:r>
            <a:r>
              <a:rPr lang="en-GB" dirty="0" smtClean="0"/>
              <a:t> </a:t>
            </a:r>
            <a:r>
              <a:rPr lang="en-GB" noProof="0" dirty="0" smtClean="0"/>
              <a:t>format</a:t>
            </a:r>
            <a:endParaRPr lang="en-GB" noProof="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800"/>
            </a:lvl5pPr>
          </a:lstStyle>
          <a:p>
            <a:pPr lvl="0"/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 </a:t>
            </a:r>
            <a:r>
              <a:rPr lang="en-GB" noProof="0" dirty="0" err="1" smtClean="0"/>
              <a:t>på</a:t>
            </a:r>
            <a:r>
              <a:rPr lang="en-GB" noProof="0" dirty="0" smtClean="0"/>
              <a:t> </a:t>
            </a:r>
            <a:r>
              <a:rPr lang="en-GB" noProof="0" dirty="0" err="1" smtClean="0"/>
              <a:t>bakgrundstexten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tre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fyra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Nivå</a:t>
            </a:r>
            <a:r>
              <a:rPr lang="en-GB" noProof="0" dirty="0" smtClean="0"/>
              <a:t> fem</a:t>
            </a:r>
            <a:endParaRPr lang="en-GB" noProof="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5550" y="6093296"/>
            <a:ext cx="743926" cy="760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ed text ti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851275" cy="6858000"/>
          </a:xfrm>
        </p:spPr>
        <p:txBody>
          <a:bodyPr rtlCol="0">
            <a:noAutofit/>
          </a:bodyPr>
          <a:lstStyle/>
          <a:p>
            <a:pPr lvl="0"/>
            <a:r>
              <a:rPr lang="sv-SE" noProof="0" smtClean="0"/>
              <a:t>Klicka på ikonen för att lägga till en bild</a:t>
            </a:r>
            <a:endParaRPr lang="sv-SE" noProof="0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211960" y="980727"/>
            <a:ext cx="4320853" cy="863947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211638" y="1916113"/>
            <a:ext cx="4321175" cy="396081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bilder med text till hög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tshållare för bild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851275" cy="3384000"/>
          </a:xfrm>
        </p:spPr>
        <p:txBody>
          <a:bodyPr rtlCol="0">
            <a:noAutofit/>
          </a:bodyPr>
          <a:lstStyle/>
          <a:p>
            <a:pPr lvl="0"/>
            <a:r>
              <a:rPr lang="sv-SE" noProof="0" smtClean="0"/>
              <a:t>Klicka på ikonen för att lägga till en bild</a:t>
            </a:r>
            <a:endParaRPr lang="sv-SE" noProof="0"/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211960" y="980727"/>
            <a:ext cx="4320853" cy="863947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211638" y="1916113"/>
            <a:ext cx="4321175" cy="396081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8" name="Platshållare för bild 8"/>
          <p:cNvSpPr>
            <a:spLocks noGrp="1"/>
          </p:cNvSpPr>
          <p:nvPr>
            <p:ph type="pic" sz="quarter" idx="14"/>
          </p:nvPr>
        </p:nvSpPr>
        <p:spPr>
          <a:xfrm>
            <a:off x="0" y="3474000"/>
            <a:ext cx="3851275" cy="3384000"/>
          </a:xfrm>
        </p:spPr>
        <p:txBody>
          <a:bodyPr rtlCol="0">
            <a:noAutofit/>
          </a:bodyPr>
          <a:lstStyle/>
          <a:p>
            <a:pPr lvl="0"/>
            <a:r>
              <a:rPr lang="sv-SE" noProof="0" smtClean="0"/>
              <a:t>Klicka på ikonen för att lägga till en bild</a:t>
            </a:r>
            <a:endParaRPr lang="sv-SE" noProof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vå bilder med text till vän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11510" y="980727"/>
            <a:ext cx="4320853" cy="863947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611188" y="1916113"/>
            <a:ext cx="4321175" cy="396081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  <p:sp>
        <p:nvSpPr>
          <p:cNvPr id="10" name="Platshållare för bild 8"/>
          <p:cNvSpPr>
            <a:spLocks noGrp="1"/>
          </p:cNvSpPr>
          <p:nvPr>
            <p:ph type="pic" sz="quarter" idx="13"/>
          </p:nvPr>
        </p:nvSpPr>
        <p:spPr>
          <a:xfrm>
            <a:off x="5292725" y="0"/>
            <a:ext cx="3851275" cy="3384000"/>
          </a:xfrm>
        </p:spPr>
        <p:txBody>
          <a:bodyPr rtlCol="0">
            <a:noAutofit/>
          </a:bodyPr>
          <a:lstStyle/>
          <a:p>
            <a:pPr lvl="0"/>
            <a:r>
              <a:rPr lang="sv-SE" noProof="0" smtClean="0"/>
              <a:t>Klicka på ikonen för att lägga till en bild</a:t>
            </a:r>
            <a:endParaRPr lang="sv-SE" noProof="0"/>
          </a:p>
        </p:txBody>
      </p:sp>
      <p:sp>
        <p:nvSpPr>
          <p:cNvPr id="11" name="Platshållare för bild 8"/>
          <p:cNvSpPr>
            <a:spLocks noGrp="1"/>
          </p:cNvSpPr>
          <p:nvPr>
            <p:ph type="pic" sz="quarter" idx="14"/>
          </p:nvPr>
        </p:nvSpPr>
        <p:spPr>
          <a:xfrm>
            <a:off x="5292725" y="3474000"/>
            <a:ext cx="3851275" cy="3384000"/>
          </a:xfrm>
        </p:spPr>
        <p:txBody>
          <a:bodyPr rtlCol="0">
            <a:noAutofit/>
          </a:bodyPr>
          <a:lstStyle/>
          <a:p>
            <a:pPr lvl="0"/>
            <a:r>
              <a:rPr lang="sv-SE" noProof="0" smtClean="0"/>
              <a:t>Klicka på ikonen för att lägga till en bild</a:t>
            </a:r>
            <a:endParaRPr lang="sv-SE" noProof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ed text till vän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11882" y="980727"/>
            <a:ext cx="4320853" cy="863947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 dirty="0"/>
          </a:p>
        </p:txBody>
      </p:sp>
      <p:sp>
        <p:nvSpPr>
          <p:cNvPr id="10" name="Platshållare för bild 8"/>
          <p:cNvSpPr>
            <a:spLocks noGrp="1"/>
          </p:cNvSpPr>
          <p:nvPr>
            <p:ph type="pic" sz="quarter" idx="13"/>
          </p:nvPr>
        </p:nvSpPr>
        <p:spPr>
          <a:xfrm>
            <a:off x="5292725" y="0"/>
            <a:ext cx="3851275" cy="6858000"/>
          </a:xfrm>
        </p:spPr>
        <p:txBody>
          <a:bodyPr rtlCol="0">
            <a:noAutofit/>
          </a:bodyPr>
          <a:lstStyle/>
          <a:p>
            <a:pPr lvl="0"/>
            <a:r>
              <a:rPr lang="sv-SE" noProof="0" smtClean="0"/>
              <a:t>Klicka på ikonen för att lägga till en bild</a:t>
            </a:r>
            <a:endParaRPr lang="sv-SE" noProof="0"/>
          </a:p>
        </p:txBody>
      </p:sp>
      <p:sp>
        <p:nvSpPr>
          <p:cNvPr id="11" name="Platshållare för innehåll 3"/>
          <p:cNvSpPr>
            <a:spLocks noGrp="1"/>
          </p:cNvSpPr>
          <p:nvPr>
            <p:ph sz="half" idx="2"/>
          </p:nvPr>
        </p:nvSpPr>
        <p:spPr>
          <a:xfrm>
            <a:off x="611188" y="1916113"/>
            <a:ext cx="4321175" cy="396081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6CF65-6373-4A0E-8DAC-F5F4EDC30C30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F67E1-6ED2-4F65-B358-B6ECC34CF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12007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Platshållare för rubrik 1"/>
          <p:cNvSpPr>
            <a:spLocks noGrp="1"/>
          </p:cNvSpPr>
          <p:nvPr>
            <p:ph type="title"/>
          </p:nvPr>
        </p:nvSpPr>
        <p:spPr bwMode="auto">
          <a:xfrm>
            <a:off x="611188" y="981075"/>
            <a:ext cx="79216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err="1" smtClean="0"/>
              <a:t>Klicka</a:t>
            </a:r>
            <a:r>
              <a:rPr lang="en-GB" dirty="0" smtClean="0"/>
              <a:t> </a:t>
            </a:r>
            <a:r>
              <a:rPr lang="en-GB" dirty="0" err="1" smtClean="0"/>
              <a:t>här</a:t>
            </a:r>
            <a:r>
              <a:rPr lang="en-GB" dirty="0" smtClean="0"/>
              <a:t> </a:t>
            </a:r>
            <a:r>
              <a:rPr lang="en-GB" dirty="0" err="1" smtClean="0"/>
              <a:t>för</a:t>
            </a:r>
            <a:r>
              <a:rPr lang="en-GB" dirty="0" smtClean="0"/>
              <a:t> </a:t>
            </a:r>
            <a:r>
              <a:rPr lang="en-GB" dirty="0" err="1" smtClean="0"/>
              <a:t>att</a:t>
            </a:r>
            <a:r>
              <a:rPr lang="en-GB" dirty="0" smtClean="0"/>
              <a:t> </a:t>
            </a:r>
            <a:r>
              <a:rPr lang="en-GB" dirty="0" err="1" smtClean="0"/>
              <a:t>ändra</a:t>
            </a:r>
            <a:r>
              <a:rPr lang="en-GB" dirty="0" smtClean="0"/>
              <a:t> format</a:t>
            </a:r>
          </a:p>
        </p:txBody>
      </p:sp>
      <p:sp>
        <p:nvSpPr>
          <p:cNvPr id="1029" name="Platshållare för text 2"/>
          <p:cNvSpPr>
            <a:spLocks noGrp="1"/>
          </p:cNvSpPr>
          <p:nvPr>
            <p:ph type="body" idx="1"/>
          </p:nvPr>
        </p:nvSpPr>
        <p:spPr bwMode="auto">
          <a:xfrm>
            <a:off x="611188" y="1916113"/>
            <a:ext cx="7921625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 err="1" smtClean="0"/>
              <a:t>Klicka</a:t>
            </a:r>
            <a:r>
              <a:rPr lang="en-GB" noProof="0" dirty="0" smtClean="0"/>
              <a:t> </a:t>
            </a:r>
            <a:r>
              <a:rPr lang="en-GB" noProof="0" dirty="0" err="1" smtClean="0"/>
              <a:t>här</a:t>
            </a:r>
            <a:r>
              <a:rPr lang="en-GB" noProof="0" dirty="0" smtClean="0"/>
              <a:t> </a:t>
            </a:r>
            <a:r>
              <a:rPr lang="en-GB" noProof="0" dirty="0" err="1" smtClean="0"/>
              <a:t>för</a:t>
            </a:r>
            <a:r>
              <a:rPr lang="en-GB" noProof="0" dirty="0" smtClean="0"/>
              <a:t> </a:t>
            </a:r>
            <a:r>
              <a:rPr lang="en-GB" noProof="0" dirty="0" err="1" smtClean="0"/>
              <a:t>att</a:t>
            </a:r>
            <a:r>
              <a:rPr lang="en-GB" noProof="0" dirty="0" smtClean="0"/>
              <a:t> </a:t>
            </a:r>
            <a:r>
              <a:rPr lang="en-GB" noProof="0" dirty="0" err="1" smtClean="0"/>
              <a:t>ändra</a:t>
            </a:r>
            <a:r>
              <a:rPr lang="en-GB" noProof="0" dirty="0" smtClean="0"/>
              <a:t> format </a:t>
            </a:r>
            <a:r>
              <a:rPr lang="en-GB" noProof="0" dirty="0" err="1" smtClean="0"/>
              <a:t>på</a:t>
            </a:r>
            <a:r>
              <a:rPr lang="en-GB" noProof="0" dirty="0" smtClean="0"/>
              <a:t> </a:t>
            </a:r>
            <a:r>
              <a:rPr lang="en-GB" noProof="0" dirty="0" err="1" smtClean="0"/>
              <a:t>bakgrundstexten</a:t>
            </a:r>
            <a:endParaRPr lang="en-GB" noProof="0" dirty="0" smtClean="0"/>
          </a:p>
          <a:p>
            <a:pPr lvl="1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två</a:t>
            </a:r>
            <a:endParaRPr lang="en-GB" noProof="0" dirty="0" smtClean="0"/>
          </a:p>
          <a:p>
            <a:pPr lvl="2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tre</a:t>
            </a:r>
            <a:endParaRPr lang="en-GB" noProof="0" dirty="0" smtClean="0"/>
          </a:p>
          <a:p>
            <a:pPr lvl="3"/>
            <a:r>
              <a:rPr lang="en-GB" noProof="0" dirty="0" err="1" smtClean="0"/>
              <a:t>Nivå</a:t>
            </a:r>
            <a:r>
              <a:rPr lang="en-GB" noProof="0" dirty="0" smtClean="0"/>
              <a:t> </a:t>
            </a:r>
            <a:r>
              <a:rPr lang="en-GB" noProof="0" dirty="0" err="1" smtClean="0"/>
              <a:t>fyra</a:t>
            </a:r>
            <a:endParaRPr lang="en-GB" noProof="0" dirty="0" smtClean="0"/>
          </a:p>
          <a:p>
            <a:pPr lvl="4"/>
            <a:r>
              <a:rPr lang="en-GB" noProof="0" dirty="0" err="1" smtClean="0"/>
              <a:t>Nivå</a:t>
            </a:r>
            <a:r>
              <a:rPr lang="en-GB" noProof="0" dirty="0" smtClean="0"/>
              <a:t>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2339975" y="6356350"/>
            <a:ext cx="14398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3E13CC1-2974-4D45-BF16-827A496FD689}" type="datetimeFigureOut">
              <a:rPr lang="sv-SE"/>
              <a:pPr>
                <a:defRPr/>
              </a:pPr>
              <a:t>2016-10-05</a:t>
            </a:fld>
            <a:endParaRPr lang="sv-SE" dirty="0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779838" y="6356350"/>
            <a:ext cx="32400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179388" y="6356350"/>
            <a:ext cx="936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AA785FF-0B02-4346-8A6F-9B3BED6088ED}" type="slidenum">
              <a:rPr lang="sv-SE"/>
              <a:pPr>
                <a:defRPr/>
              </a:pPr>
              <a:t>‹#›</a:t>
            </a:fld>
            <a:endParaRPr lang="sv-SE"/>
          </a:p>
        </p:txBody>
      </p:sp>
      <p:sp>
        <p:nvSpPr>
          <p:cNvPr id="9" name="textruta 8"/>
          <p:cNvSpPr txBox="1"/>
          <p:nvPr userDrawn="1"/>
        </p:nvSpPr>
        <p:spPr>
          <a:xfrm>
            <a:off x="35496" y="6597932"/>
            <a:ext cx="571823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800" noProof="0" dirty="0" smtClean="0"/>
              <a:t>2016-10-05	</a:t>
            </a:r>
            <a:r>
              <a:rPr lang="en-GB" sz="800" baseline="0" noProof="0" dirty="0" smtClean="0"/>
              <a:t>                              Nordic Geodetic Commission (NKG) Working Group of Geoid and Height Systems</a:t>
            </a:r>
            <a:endParaRPr lang="en-GB" sz="800" noProof="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Verdana" pitchFamily="34" charset="0"/>
        </a:defRPr>
      </a:lvl9pPr>
    </p:titleStyle>
    <p:bodyStyle>
      <a:lvl1pPr marL="180975" indent="-180975" algn="l" rtl="0" fontAlgn="base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49263" indent="-268288" algn="l" rtl="0" fontAlgn="base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630238" indent="-173038" algn="l" rtl="0" fontAlgn="base">
        <a:spcBef>
          <a:spcPct val="200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801688" indent="-1714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82663" indent="-180975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6CF65-6373-4A0E-8DAC-F5F4EDC30C30}" type="datetimeFigureOut">
              <a:rPr lang="sv-SE" smtClean="0"/>
              <a:t>2016-10-05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F67E1-6ED2-4F65-B358-B6ECC34CF55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06239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5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27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8.emf"/><Relationship Id="rId5" Type="http://schemas.openxmlformats.org/officeDocument/2006/relationships/image" Target="../media/image37.wmf"/><Relationship Id="rId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ubrik 1"/>
          <p:cNvSpPr>
            <a:spLocks noGrp="1"/>
          </p:cNvSpPr>
          <p:nvPr>
            <p:ph type="ctrTitle"/>
          </p:nvPr>
        </p:nvSpPr>
        <p:spPr>
          <a:xfrm>
            <a:off x="539552" y="1556792"/>
            <a:ext cx="7921625" cy="1046163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Release of the NKG2015 geoid </a:t>
            </a:r>
            <a:r>
              <a:rPr lang="en-GB" dirty="0"/>
              <a:t>model for the Nordic-Baltic </a:t>
            </a:r>
            <a:r>
              <a:rPr lang="en-GB" dirty="0" smtClean="0"/>
              <a:t>region</a:t>
            </a:r>
            <a:br>
              <a:rPr lang="en-GB" dirty="0" smtClean="0"/>
            </a:br>
            <a:r>
              <a:rPr lang="en-GB" sz="2200" dirty="0" smtClean="0"/>
              <a:t/>
            </a:r>
            <a:br>
              <a:rPr lang="en-GB" sz="2200" dirty="0" smtClean="0"/>
            </a:br>
            <a:r>
              <a:rPr lang="sv-SE" dirty="0"/>
              <a:t/>
            </a:r>
            <a:br>
              <a:rPr lang="sv-SE" dirty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</p:txBody>
      </p:sp>
      <p:sp>
        <p:nvSpPr>
          <p:cNvPr id="10242" name="Underrubrik 2"/>
          <p:cNvSpPr>
            <a:spLocks noGrp="1"/>
          </p:cNvSpPr>
          <p:nvPr>
            <p:ph type="subTitle" idx="1"/>
          </p:nvPr>
        </p:nvSpPr>
        <p:spPr>
          <a:xfrm>
            <a:off x="1220998" y="3501008"/>
            <a:ext cx="6552728" cy="1752600"/>
          </a:xfrm>
        </p:spPr>
        <p:txBody>
          <a:bodyPr/>
          <a:lstStyle/>
          <a:p>
            <a:pPr>
              <a:lnSpc>
                <a:spcPts val="3200"/>
              </a:lnSpc>
              <a:spcAft>
                <a:spcPts val="0"/>
              </a:spcAft>
            </a:pPr>
            <a:r>
              <a:rPr lang="sv-SE" sz="1600" b="0" dirty="0"/>
              <a:t>J. Å</a:t>
            </a:r>
            <a:r>
              <a:rPr lang="sv-SE" sz="1600" b="0" dirty="0" smtClean="0"/>
              <a:t>gren, </a:t>
            </a:r>
            <a:r>
              <a:rPr lang="sv-SE" sz="1600" b="0" dirty="0"/>
              <a:t>G. </a:t>
            </a:r>
            <a:r>
              <a:rPr lang="sv-SE" sz="1600" b="0" dirty="0" smtClean="0"/>
              <a:t>Strykowski, </a:t>
            </a:r>
            <a:r>
              <a:rPr lang="sv-SE" sz="1600" b="0" dirty="0"/>
              <a:t>M. </a:t>
            </a:r>
            <a:r>
              <a:rPr lang="sv-SE" sz="1600" b="0" dirty="0" smtClean="0"/>
              <a:t>Bilker-Koivula, </a:t>
            </a:r>
            <a:r>
              <a:rPr lang="sv-SE" sz="1600" b="0" dirty="0"/>
              <a:t>O. </a:t>
            </a:r>
            <a:r>
              <a:rPr lang="sv-SE" sz="1600" b="0" dirty="0" err="1" smtClean="0"/>
              <a:t>Omang</a:t>
            </a:r>
            <a:r>
              <a:rPr lang="sv-SE" sz="1600" b="0" dirty="0" smtClean="0"/>
              <a:t>, </a:t>
            </a:r>
            <a:br>
              <a:rPr lang="sv-SE" sz="1600" b="0" dirty="0" smtClean="0"/>
            </a:br>
            <a:r>
              <a:rPr lang="sv-SE" sz="1600" b="0" dirty="0" smtClean="0"/>
              <a:t>S</a:t>
            </a:r>
            <a:r>
              <a:rPr lang="sv-SE" sz="1600" b="0" dirty="0"/>
              <a:t>. </a:t>
            </a:r>
            <a:r>
              <a:rPr lang="sv-SE" sz="1600" b="0" dirty="0" smtClean="0"/>
              <a:t>Märdla, </a:t>
            </a:r>
            <a:r>
              <a:rPr lang="sv-SE" sz="1600" b="0" dirty="0"/>
              <a:t>R. </a:t>
            </a:r>
            <a:r>
              <a:rPr lang="sv-SE" sz="1600" b="0" dirty="0" smtClean="0"/>
              <a:t>Forsberg, </a:t>
            </a:r>
            <a:r>
              <a:rPr lang="sv-SE" sz="1600" b="0" dirty="0"/>
              <a:t>A. Ellmann, </a:t>
            </a:r>
            <a:r>
              <a:rPr lang="sv-SE" sz="1600" b="0" dirty="0" smtClean="0"/>
              <a:t>T</a:t>
            </a:r>
            <a:r>
              <a:rPr lang="sv-SE" sz="1600" b="0" dirty="0"/>
              <a:t>. </a:t>
            </a:r>
            <a:r>
              <a:rPr lang="sv-SE" sz="1600" b="0" dirty="0" smtClean="0"/>
              <a:t>Oja, I</a:t>
            </a:r>
            <a:r>
              <a:rPr lang="sv-SE" sz="1600" b="0" dirty="0"/>
              <a:t>. </a:t>
            </a:r>
            <a:r>
              <a:rPr lang="sv-SE" sz="1600" b="0" dirty="0" err="1" smtClean="0"/>
              <a:t>Liepins</a:t>
            </a:r>
            <a:r>
              <a:rPr lang="sv-SE" sz="1600" b="0" dirty="0" smtClean="0"/>
              <a:t>, </a:t>
            </a:r>
            <a:r>
              <a:rPr lang="sv-SE" sz="1600" b="0" dirty="0"/>
              <a:t>E. </a:t>
            </a:r>
            <a:r>
              <a:rPr lang="sv-SE" sz="1600" b="0" dirty="0" err="1" smtClean="0"/>
              <a:t>Parseliunas</a:t>
            </a:r>
            <a:r>
              <a:rPr lang="sv-SE" sz="1600" b="0" dirty="0" smtClean="0"/>
              <a:t>, J</a:t>
            </a:r>
            <a:r>
              <a:rPr lang="sv-SE" sz="1600" b="0" dirty="0"/>
              <a:t>. </a:t>
            </a:r>
            <a:r>
              <a:rPr lang="sv-SE" sz="1600" b="0" dirty="0" smtClean="0"/>
              <a:t>Kaminskis, L.E</a:t>
            </a:r>
            <a:r>
              <a:rPr lang="sv-SE" sz="1600" b="0" dirty="0"/>
              <a:t>. </a:t>
            </a:r>
            <a:r>
              <a:rPr lang="sv-SE" sz="1600" b="0" dirty="0" smtClean="0"/>
              <a:t>Sjöberg, </a:t>
            </a:r>
            <a:r>
              <a:rPr lang="sv-SE" sz="1600" b="0" dirty="0"/>
              <a:t>G. </a:t>
            </a:r>
            <a:r>
              <a:rPr lang="sv-SE" sz="1600" b="0" dirty="0" err="1" smtClean="0"/>
              <a:t>Valsson</a:t>
            </a:r>
            <a:endParaRPr lang="en-GB" sz="1600" b="0" dirty="0" smtClean="0">
              <a:latin typeface="Verdana" charset="0"/>
              <a:cs typeface="Verdana" charset="0"/>
            </a:endParaRPr>
          </a:p>
        </p:txBody>
      </p:sp>
      <p:pic>
        <p:nvPicPr>
          <p:cNvPr id="2" name="Picture 2" descr="L:\Division_Geodata\I01 Geodetisk infrastruktur\Enhetsgemensamt\FAMOS_admin\Logos and visual identity - From Dropbox 160118\en_cef__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6" y="77358"/>
            <a:ext cx="3069368" cy="42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L:\Division_Geodata\I01 Geodetisk infrastruktur\Enhetsgemensamt\FAMOS_admin\Logos and visual identity - From Dropbox 160118\FAMOS Logo\FAMOS_Text_Vekt_150dpi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1216"/>
            <a:ext cx="2704855" cy="663411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5059287"/>
            <a:ext cx="858837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895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53999" cy="47338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sp>
        <p:nvSpPr>
          <p:cNvPr id="4" name="Rubrik 1"/>
          <p:cNvSpPr>
            <a:spLocks noGrp="1"/>
          </p:cNvSpPr>
          <p:nvPr/>
        </p:nvSpPr>
        <p:spPr bwMode="auto">
          <a:xfrm>
            <a:off x="452736" y="188640"/>
            <a:ext cx="8352928" cy="864096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Verdana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Verdana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Verdana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Verdana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Verdana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Verdana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Verdana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/>
            <a:r>
              <a:rPr lang="en-US" sz="2000" dirty="0" smtClean="0"/>
              <a:t>Results from the GNSS/levelling 1-parameter fits</a:t>
            </a:r>
            <a:endParaRPr lang="en-US" sz="20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9141638" cy="62737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5282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921625" cy="863600"/>
          </a:xfrm>
        </p:spPr>
        <p:txBody>
          <a:bodyPr/>
          <a:lstStyle/>
          <a:p>
            <a:pPr algn="ctr"/>
            <a:r>
              <a:rPr lang="en-GB" dirty="0" smtClean="0"/>
              <a:t>Method used for the final gravimetric model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67544" y="836712"/>
            <a:ext cx="8136904" cy="3960812"/>
          </a:xfrm>
        </p:spPr>
        <p:txBody>
          <a:bodyPr/>
          <a:lstStyle/>
          <a:p>
            <a:pPr marL="177800" indent="-17780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4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LSMSA</a:t>
            </a:r>
            <a:r>
              <a:rPr lang="en-GB" sz="1400" dirty="0" smtClean="0">
                <a:latin typeface="Verdana" charset="0"/>
                <a:cs typeface="Verdana" charset="0"/>
              </a:rPr>
              <a:t> or KTH method (Sjöberg 1991, 2003,…). </a:t>
            </a:r>
          </a:p>
          <a:p>
            <a:pPr marL="177800" indent="-17780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Verdana" charset="0"/>
                <a:cs typeface="Verdana" charset="0"/>
              </a:rPr>
              <a:t>The height anomaly is computed as</a:t>
            </a:r>
          </a:p>
          <a:p>
            <a:pPr marL="285750" indent="-28575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GB" sz="1400" dirty="0" smtClean="0">
              <a:latin typeface="Verdana" charset="0"/>
              <a:cs typeface="Verdana" charset="0"/>
            </a:endParaRPr>
          </a:p>
          <a:p>
            <a:pPr marL="285750" indent="-28575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endParaRPr lang="en-GB" sz="1400" dirty="0" smtClean="0">
              <a:latin typeface="Verdana" charset="0"/>
              <a:cs typeface="Verdana" charset="0"/>
            </a:endParaRP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endParaRPr lang="en-GB" sz="1400" dirty="0" smtClean="0">
              <a:latin typeface="Verdana" charset="0"/>
              <a:cs typeface="Verdana" charset="0"/>
            </a:endParaRPr>
          </a:p>
          <a:p>
            <a:pPr lvl="1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-"/>
            </a:pPr>
            <a:endParaRPr lang="en-GB" dirty="0" smtClean="0">
              <a:latin typeface="Verdana" charset="0"/>
              <a:cs typeface="Verdana" charset="0"/>
            </a:endParaRPr>
          </a:p>
          <a:p>
            <a:pPr lvl="1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-"/>
            </a:pPr>
            <a:endParaRPr lang="en-GB" dirty="0" smtClean="0">
              <a:latin typeface="Verdana" charset="0"/>
              <a:cs typeface="Verdana" charset="0"/>
            </a:endParaRPr>
          </a:p>
          <a:p>
            <a:pPr marL="180975" lvl="1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en-GB" dirty="0" smtClean="0">
                <a:latin typeface="Verdana" charset="0"/>
                <a:cs typeface="Verdana" charset="0"/>
              </a:rPr>
              <a:t>	</a:t>
            </a:r>
          </a:p>
          <a:p>
            <a:pPr lvl="1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-"/>
            </a:pPr>
            <a:endParaRPr lang="en-GB" dirty="0" smtClean="0">
              <a:latin typeface="Verdana" charset="0"/>
              <a:cs typeface="Verdana" charset="0"/>
            </a:endParaRPr>
          </a:p>
          <a:p>
            <a:pPr lvl="1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-"/>
            </a:pPr>
            <a:endParaRPr lang="en-GB" dirty="0" smtClean="0">
              <a:latin typeface="Verdana" charset="0"/>
              <a:cs typeface="Verdana" charset="0"/>
            </a:endParaRPr>
          </a:p>
          <a:p>
            <a:pPr lvl="1">
              <a:spcBef>
                <a:spcPts val="0"/>
              </a:spcBef>
              <a:spcAft>
                <a:spcPts val="900"/>
              </a:spcAft>
              <a:buFont typeface="Symbol" panose="05050102010706020507" pitchFamily="18" charset="2"/>
              <a:buChar char="-"/>
            </a:pPr>
            <a:r>
              <a:rPr lang="en-GB" dirty="0" smtClean="0">
                <a:latin typeface="Verdana" charset="0"/>
                <a:cs typeface="Verdana" charset="0"/>
              </a:rPr>
              <a:t>Least squares (stochastic) kernel modification (Sjöberg 1991,…). 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sz="1400" dirty="0" smtClean="0">
                <a:latin typeface="Verdana" charset="0"/>
                <a:cs typeface="Verdana" charset="0"/>
              </a:rPr>
              <a:t>Surface gravity anomalies gridded using a </a:t>
            </a:r>
            <a:r>
              <a:rPr lang="en-GB" sz="14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Remove-Interpolate-Restore technique</a:t>
            </a:r>
            <a:r>
              <a:rPr lang="en-GB" sz="1400" dirty="0" smtClean="0">
                <a:latin typeface="Verdana" charset="0"/>
                <a:cs typeface="Verdana" charset="0"/>
              </a:rPr>
              <a:t>, in which 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200" dirty="0" smtClean="0">
                <a:latin typeface="Verdana" charset="0"/>
                <a:cs typeface="Verdana" charset="0"/>
              </a:rPr>
              <a:t>the gridding was made on the </a:t>
            </a:r>
            <a:r>
              <a:rPr lang="en-GB" sz="12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reduced anomaly </a:t>
            </a:r>
            <a:r>
              <a:rPr lang="en-GB" sz="1200" dirty="0" smtClean="0">
                <a:latin typeface="Verdana" charset="0"/>
                <a:cs typeface="Verdana" charset="0"/>
              </a:rPr>
              <a:t>(reduced for the GGM, RTM, ATM and ICE effects)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GB" sz="1200" dirty="0">
                <a:latin typeface="Verdana" charset="0"/>
                <a:cs typeface="Verdana" charset="0"/>
              </a:rPr>
              <a:t>u</a:t>
            </a:r>
            <a:r>
              <a:rPr lang="en-GB" sz="1200" dirty="0" smtClean="0">
                <a:latin typeface="Verdana" charset="0"/>
                <a:cs typeface="Verdana" charset="0"/>
              </a:rPr>
              <a:t>sing </a:t>
            </a:r>
            <a:r>
              <a:rPr lang="en-GB" sz="12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Least Square Collocation (Geogrid) </a:t>
            </a:r>
            <a:r>
              <a:rPr lang="en-GB" sz="1200" dirty="0" smtClean="0">
                <a:latin typeface="Verdana" charset="0"/>
                <a:cs typeface="Verdana" charset="0"/>
              </a:rPr>
              <a:t>with individual a priori standard errors (except in Norway where constant 0.5 </a:t>
            </a:r>
            <a:r>
              <a:rPr lang="en-GB" sz="1200" dirty="0" err="1" smtClean="0">
                <a:latin typeface="Verdana" charset="0"/>
                <a:cs typeface="Verdana" charset="0"/>
              </a:rPr>
              <a:t>mGal</a:t>
            </a:r>
            <a:r>
              <a:rPr lang="en-GB" sz="1200" dirty="0" smtClean="0">
                <a:latin typeface="Verdana" charset="0"/>
                <a:cs typeface="Verdana" charset="0"/>
              </a:rPr>
              <a:t> a priori standard errors are used as is recommended by </a:t>
            </a:r>
            <a:br>
              <a:rPr lang="en-GB" sz="1200" dirty="0" smtClean="0">
                <a:latin typeface="Verdana" charset="0"/>
                <a:cs typeface="Verdana" charset="0"/>
              </a:rPr>
            </a:br>
            <a:r>
              <a:rPr lang="en-GB" sz="12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Märdla et al. 2016</a:t>
            </a:r>
            <a:r>
              <a:rPr lang="en-GB" sz="1200" dirty="0" smtClean="0">
                <a:latin typeface="Verdana" charset="0"/>
                <a:cs typeface="Verdana" charset="0"/>
              </a:rPr>
              <a:t>). Correlation length is 15 km.</a:t>
            </a:r>
          </a:p>
          <a:p>
            <a:pPr marL="177800" indent="-168275">
              <a:spcBef>
                <a:spcPts val="0"/>
              </a:spcBef>
              <a:spcAft>
                <a:spcPts val="900"/>
              </a:spcAft>
            </a:pPr>
            <a:r>
              <a:rPr lang="en-GB" sz="1400" dirty="0" smtClean="0">
                <a:latin typeface="Verdana" charset="0"/>
                <a:cs typeface="Verdana" charset="0"/>
              </a:rPr>
              <a:t>Stokes’ integral evaluated using spherical 1D FFT (</a:t>
            </a:r>
            <a:r>
              <a:rPr lang="en-GB" sz="1400" dirty="0" err="1" smtClean="0">
                <a:latin typeface="Verdana" charset="0"/>
                <a:cs typeface="Verdana" charset="0"/>
              </a:rPr>
              <a:t>Haagmans</a:t>
            </a:r>
            <a:r>
              <a:rPr lang="en-GB" sz="1400" dirty="0" smtClean="0">
                <a:latin typeface="Verdana" charset="0"/>
                <a:cs typeface="Verdana" charset="0"/>
              </a:rPr>
              <a:t> et al. 1993)</a:t>
            </a:r>
          </a:p>
          <a:p>
            <a:pPr>
              <a:spcBef>
                <a:spcPts val="0"/>
              </a:spcBef>
              <a:spcAft>
                <a:spcPts val="900"/>
              </a:spcAft>
            </a:pPr>
            <a:endParaRPr lang="en-GB" sz="1400" dirty="0" smtClean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4205579"/>
              </p:ext>
            </p:extLst>
          </p:nvPr>
        </p:nvGraphicFramePr>
        <p:xfrm>
          <a:off x="971600" y="1700808"/>
          <a:ext cx="7486650" cy="223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93" name="Equation" r:id="rId4" imgW="7200720" imgH="2158920" progId="Equation.DSMT4">
                  <p:embed/>
                </p:oleObj>
              </mc:Choice>
              <mc:Fallback>
                <p:oleObj name="Equation" r:id="rId4" imgW="7200720" imgH="215892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700808"/>
                        <a:ext cx="7486650" cy="223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4310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97773" y="116632"/>
            <a:ext cx="7921625" cy="863600"/>
          </a:xfrm>
        </p:spPr>
        <p:txBody>
          <a:bodyPr/>
          <a:lstStyle/>
          <a:p>
            <a:pPr algn="ctr"/>
            <a:r>
              <a:rPr lang="sv-SE" dirty="0" err="1" smtClean="0"/>
              <a:t>Reduced</a:t>
            </a:r>
            <a:r>
              <a:rPr lang="sv-SE" dirty="0" smtClean="0"/>
              <a:t> </a:t>
            </a:r>
            <a:r>
              <a:rPr lang="sv-SE" dirty="0" err="1" smtClean="0"/>
              <a:t>gravity</a:t>
            </a:r>
            <a:r>
              <a:rPr lang="sv-SE" dirty="0" smtClean="0"/>
              <a:t> </a:t>
            </a:r>
            <a:r>
              <a:rPr lang="sv-SE" dirty="0" err="1" smtClean="0"/>
              <a:t>anomaly</a:t>
            </a:r>
            <a:r>
              <a:rPr lang="sv-SE" dirty="0" smtClean="0"/>
              <a:t> </a:t>
            </a:r>
            <a:r>
              <a:rPr lang="sv-SE" dirty="0" err="1" smtClean="0"/>
              <a:t>grid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64704"/>
            <a:ext cx="6026879" cy="5304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ell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474783"/>
              </p:ext>
            </p:extLst>
          </p:nvPr>
        </p:nvGraphicFramePr>
        <p:xfrm>
          <a:off x="1907704" y="6093296"/>
          <a:ext cx="4449180" cy="66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7300"/>
                <a:gridCol w="864096"/>
                <a:gridCol w="864096"/>
                <a:gridCol w="864096"/>
                <a:gridCol w="899592"/>
              </a:tblGrid>
              <a:tr h="145544"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Min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Max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Mean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StdDev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RMS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/>
                        <a:t>-85.7</a:t>
                      </a:r>
                      <a:endParaRPr lang="sv-S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/>
                        <a:t>84.4</a:t>
                      </a:r>
                      <a:endParaRPr lang="sv-S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/>
                        <a:t>0.5</a:t>
                      </a:r>
                      <a:endParaRPr lang="sv-S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/>
                        <a:t>11.0</a:t>
                      </a:r>
                      <a:endParaRPr lang="sv-S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/>
                        <a:t>11.0</a:t>
                      </a:r>
                      <a:endParaRPr lang="sv-SE" sz="13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ruta 3"/>
          <p:cNvSpPr txBox="1"/>
          <p:nvPr/>
        </p:nvSpPr>
        <p:spPr>
          <a:xfrm>
            <a:off x="6876256" y="1421867"/>
            <a:ext cx="5517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 err="1" smtClean="0"/>
              <a:t>mGal</a:t>
            </a:r>
            <a:endParaRPr lang="sv-SE" sz="1200" dirty="0" smtClean="0"/>
          </a:p>
        </p:txBody>
      </p:sp>
    </p:spTree>
    <p:extLst>
      <p:ext uri="{BB962C8B-B14F-4D97-AF65-F5344CB8AC3E}">
        <p14:creationId xmlns:p14="http://schemas.microsoft.com/office/powerpoint/2010/main" val="145194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25634" y="116632"/>
            <a:ext cx="7921625" cy="863600"/>
          </a:xfrm>
        </p:spPr>
        <p:txBody>
          <a:bodyPr/>
          <a:lstStyle/>
          <a:p>
            <a:pPr algn="ctr"/>
            <a:r>
              <a:rPr lang="en-GB" dirty="0" smtClean="0"/>
              <a:t>Surface gravity anomaly grid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 dirty="0"/>
          </a:p>
        </p:txBody>
      </p:sp>
      <p:graphicFrame>
        <p:nvGraphicFramePr>
          <p:cNvPr id="6" name="Tabel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342449"/>
              </p:ext>
            </p:extLst>
          </p:nvPr>
        </p:nvGraphicFramePr>
        <p:xfrm>
          <a:off x="1907704" y="6167175"/>
          <a:ext cx="4449180" cy="66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7300"/>
                <a:gridCol w="864096"/>
                <a:gridCol w="864096"/>
                <a:gridCol w="864096"/>
                <a:gridCol w="899592"/>
              </a:tblGrid>
              <a:tr h="145544"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Min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Max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Mean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StdDev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RMS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/>
                        <a:t>-135.6</a:t>
                      </a:r>
                      <a:endParaRPr lang="sv-S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/>
                        <a:t>200.9</a:t>
                      </a:r>
                      <a:endParaRPr lang="sv-S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/>
                        <a:t>4.0</a:t>
                      </a:r>
                      <a:endParaRPr lang="sv-S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/>
                        <a:t>23.6</a:t>
                      </a:r>
                      <a:endParaRPr lang="sv-S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/>
                        <a:t>24.0</a:t>
                      </a:r>
                      <a:endParaRPr lang="sv-SE" sz="13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92696"/>
            <a:ext cx="6171157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ruta 6"/>
          <p:cNvSpPr txBox="1"/>
          <p:nvPr/>
        </p:nvSpPr>
        <p:spPr>
          <a:xfrm>
            <a:off x="7020272" y="908720"/>
            <a:ext cx="55175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200" dirty="0" err="1" smtClean="0"/>
              <a:t>mGal</a:t>
            </a:r>
            <a:endParaRPr lang="sv-SE" sz="1200" dirty="0" smtClean="0"/>
          </a:p>
        </p:txBody>
      </p:sp>
    </p:spTree>
    <p:extLst>
      <p:ext uri="{BB962C8B-B14F-4D97-AF65-F5344CB8AC3E}">
        <p14:creationId xmlns:p14="http://schemas.microsoft.com/office/powerpoint/2010/main" val="399895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11560" y="189136"/>
            <a:ext cx="7921625" cy="863600"/>
          </a:xfrm>
        </p:spPr>
        <p:txBody>
          <a:bodyPr/>
          <a:lstStyle/>
          <a:p>
            <a:pPr algn="ctr"/>
            <a:r>
              <a:rPr lang="en-GB" dirty="0" smtClean="0"/>
              <a:t>Tuning of the least </a:t>
            </a:r>
            <a:r>
              <a:rPr lang="en-GB" dirty="0"/>
              <a:t>squares </a:t>
            </a:r>
            <a:r>
              <a:rPr lang="en-GB" dirty="0" smtClean="0"/>
              <a:t>modification </a:t>
            </a:r>
            <a:br>
              <a:rPr lang="en-GB" dirty="0" smtClean="0"/>
            </a:br>
            <a:r>
              <a:rPr lang="en-GB" dirty="0" smtClean="0"/>
              <a:t>(stochastic kernel modification)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95536" y="1125091"/>
            <a:ext cx="8604448" cy="4608165"/>
          </a:xfrm>
        </p:spPr>
        <p:txBody>
          <a:bodyPr/>
          <a:lstStyle/>
          <a:p>
            <a:pPr marL="266700" indent="-2667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dirty="0" smtClean="0">
                <a:solidFill>
                  <a:srgbClr val="FF0000"/>
                </a:solidFill>
              </a:rPr>
              <a:t>Unbiased </a:t>
            </a:r>
            <a:r>
              <a:rPr lang="en-GB" dirty="0" smtClean="0"/>
              <a:t>method of Sjöberg (1991)</a:t>
            </a:r>
          </a:p>
          <a:p>
            <a:pPr marL="266700" indent="-2667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Spherical integration cap: </a:t>
            </a:r>
            <a:r>
              <a:rPr lang="en-GB" dirty="0" smtClean="0">
                <a:solidFill>
                  <a:srgbClr val="FF0000"/>
                </a:solidFill>
              </a:rPr>
              <a:t>2 degrees</a:t>
            </a:r>
            <a:r>
              <a:rPr lang="en-GB" dirty="0" smtClean="0"/>
              <a:t>.</a:t>
            </a:r>
          </a:p>
          <a:p>
            <a:pPr marL="285750" lvl="1" indent="-285750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720725" algn="l"/>
                <a:tab pos="895350" algn="l"/>
              </a:tabLst>
            </a:pPr>
            <a:r>
              <a:rPr lang="en-GB" sz="1600" dirty="0">
                <a:solidFill>
                  <a:srgbClr val="FF0000"/>
                </a:solidFill>
              </a:rPr>
              <a:t>Signal degree variances </a:t>
            </a:r>
            <a:r>
              <a:rPr lang="en-GB" sz="1600" dirty="0"/>
              <a:t>computed using the </a:t>
            </a:r>
            <a:r>
              <a:rPr lang="en-GB" sz="1600" dirty="0" err="1">
                <a:solidFill>
                  <a:srgbClr val="FF0000"/>
                </a:solidFill>
              </a:rPr>
              <a:t>Tscherning</a:t>
            </a:r>
            <a:r>
              <a:rPr lang="en-GB" sz="1600" dirty="0">
                <a:solidFill>
                  <a:srgbClr val="FF0000"/>
                </a:solidFill>
              </a:rPr>
              <a:t> and Rapp </a:t>
            </a:r>
            <a:r>
              <a:rPr lang="en-GB" sz="1600" dirty="0"/>
              <a:t>(1974) </a:t>
            </a:r>
            <a:r>
              <a:rPr lang="en-GB" sz="1600" dirty="0" smtClean="0"/>
              <a:t>model downscaled by the factor 0.5.</a:t>
            </a:r>
            <a:endParaRPr lang="en-GB" sz="1600" dirty="0"/>
          </a:p>
          <a:p>
            <a:pPr marL="285750" lvl="1" indent="-285750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720725" algn="l"/>
                <a:tab pos="895350" algn="l"/>
              </a:tabLst>
            </a:pPr>
            <a:r>
              <a:rPr lang="en-GB" sz="1600" dirty="0" smtClean="0">
                <a:solidFill>
                  <a:srgbClr val="FF0000"/>
                </a:solidFill>
              </a:rPr>
              <a:t>GGM error degree variances </a:t>
            </a:r>
            <a:r>
              <a:rPr lang="en-GB" sz="1600" dirty="0" smtClean="0"/>
              <a:t>set to the </a:t>
            </a:r>
            <a:r>
              <a:rPr lang="en-GB" sz="1600" dirty="0" smtClean="0">
                <a:solidFill>
                  <a:srgbClr val="FF0000"/>
                </a:solidFill>
              </a:rPr>
              <a:t>formal </a:t>
            </a:r>
            <a:r>
              <a:rPr lang="en-GB" sz="1600" dirty="0" smtClean="0"/>
              <a:t>ones of the satellite-only </a:t>
            </a:r>
            <a:r>
              <a:rPr lang="en-GB" sz="1600" dirty="0">
                <a:latin typeface="Verdana" charset="0"/>
                <a:cs typeface="Verdana" charset="0"/>
              </a:rPr>
              <a:t>GO_CONS_GCF_2_DIR_R5 (</a:t>
            </a:r>
            <a:r>
              <a:rPr lang="en-GB" sz="1600" dirty="0" err="1">
                <a:latin typeface="Verdana" charset="0"/>
                <a:cs typeface="Verdana" charset="0"/>
              </a:rPr>
              <a:t>Bruinsma</a:t>
            </a:r>
            <a:r>
              <a:rPr lang="en-GB" sz="1600" dirty="0">
                <a:latin typeface="Verdana" charset="0"/>
                <a:cs typeface="Verdana" charset="0"/>
              </a:rPr>
              <a:t> et al, 2013).</a:t>
            </a:r>
            <a:r>
              <a:rPr lang="en-GB" sz="16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 </a:t>
            </a:r>
            <a:endParaRPr lang="en-GB" sz="1600" dirty="0" smtClean="0"/>
          </a:p>
          <a:p>
            <a:pPr marL="285750" lvl="1" indent="-28575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GB" sz="1600" dirty="0" smtClean="0"/>
              <a:t>Four different models to generate </a:t>
            </a:r>
            <a:r>
              <a:rPr lang="en-GB" sz="1600" dirty="0" smtClean="0">
                <a:solidFill>
                  <a:srgbClr val="FF0000"/>
                </a:solidFill>
              </a:rPr>
              <a:t>terrestrial gravity error degree variances </a:t>
            </a:r>
            <a:r>
              <a:rPr lang="en-GB" sz="1600" dirty="0" smtClean="0"/>
              <a:t>were tested (cf. Ågren et al. 2009):  </a:t>
            </a:r>
          </a:p>
          <a:p>
            <a:pPr marL="358775" lvl="1" indent="0">
              <a:spcBef>
                <a:spcPts val="1000"/>
              </a:spcBef>
              <a:buNone/>
              <a:tabLst>
                <a:tab pos="720725" algn="l"/>
                <a:tab pos="895350" algn="l"/>
              </a:tabLst>
            </a:pPr>
            <a:r>
              <a:rPr lang="en-GB" dirty="0" smtClean="0">
                <a:solidFill>
                  <a:srgbClr val="FF0000"/>
                </a:solidFill>
              </a:rPr>
              <a:t>LS1</a:t>
            </a:r>
            <a:r>
              <a:rPr lang="en-GB" dirty="0" smtClean="0"/>
              <a:t>: white noise 2 </a:t>
            </a:r>
            <a:r>
              <a:rPr lang="en-GB" dirty="0" err="1" smtClean="0"/>
              <a:t>mGal</a:t>
            </a:r>
            <a:r>
              <a:rPr lang="en-GB" dirty="0" smtClean="0"/>
              <a:t> + correlated noise 1 </a:t>
            </a:r>
            <a:r>
              <a:rPr lang="en-GB" dirty="0" err="1" smtClean="0"/>
              <a:t>mGal</a:t>
            </a:r>
            <a:r>
              <a:rPr lang="en-GB" dirty="0" smtClean="0"/>
              <a:t> (reciprocal dist., d</a:t>
            </a:r>
            <a:r>
              <a:rPr lang="en-GB" baseline="-25000" dirty="0" smtClean="0"/>
              <a:t>1/2</a:t>
            </a:r>
            <a:r>
              <a:rPr lang="en-GB" dirty="0" smtClean="0"/>
              <a:t>=0.25 deg.)</a:t>
            </a:r>
          </a:p>
          <a:p>
            <a:pPr marL="358775" lvl="1" indent="0">
              <a:spcBef>
                <a:spcPts val="1000"/>
              </a:spcBef>
              <a:buNone/>
              <a:tabLst>
                <a:tab pos="720725" algn="l"/>
                <a:tab pos="895350" algn="l"/>
              </a:tabLst>
            </a:pPr>
            <a:r>
              <a:rPr lang="en-GB" dirty="0" smtClean="0">
                <a:solidFill>
                  <a:srgbClr val="FF0000"/>
                </a:solidFill>
              </a:rPr>
              <a:t>LS2</a:t>
            </a:r>
            <a:r>
              <a:rPr lang="en-GB" dirty="0" smtClean="0"/>
              <a:t>: white noise 1 </a:t>
            </a:r>
            <a:r>
              <a:rPr lang="en-GB" dirty="0" err="1" smtClean="0"/>
              <a:t>mGal</a:t>
            </a:r>
            <a:r>
              <a:rPr lang="en-GB" dirty="0" smtClean="0"/>
              <a:t> + correlated noise 0.5 </a:t>
            </a:r>
            <a:r>
              <a:rPr lang="en-GB" dirty="0" err="1" smtClean="0"/>
              <a:t>mGal</a:t>
            </a:r>
            <a:r>
              <a:rPr lang="en-GB" dirty="0" smtClean="0"/>
              <a:t> (reciprocal dist., </a:t>
            </a:r>
            <a:r>
              <a:rPr lang="en-GB" dirty="0"/>
              <a:t>d</a:t>
            </a:r>
            <a:r>
              <a:rPr lang="en-GB" baseline="-25000" dirty="0"/>
              <a:t>1/2</a:t>
            </a:r>
            <a:r>
              <a:rPr lang="en-GB" dirty="0"/>
              <a:t>=0.25 </a:t>
            </a:r>
            <a:r>
              <a:rPr lang="en-GB" dirty="0" smtClean="0"/>
              <a:t>deg.)</a:t>
            </a:r>
          </a:p>
          <a:p>
            <a:pPr marL="358775" lvl="1" indent="0">
              <a:spcBef>
                <a:spcPts val="1000"/>
              </a:spcBef>
              <a:buNone/>
              <a:tabLst>
                <a:tab pos="720725" algn="l"/>
                <a:tab pos="895350" algn="l"/>
              </a:tabLst>
            </a:pPr>
            <a:r>
              <a:rPr lang="en-GB" dirty="0" smtClean="0">
                <a:solidFill>
                  <a:srgbClr val="FF0000"/>
                </a:solidFill>
              </a:rPr>
              <a:t>LS3</a:t>
            </a:r>
            <a:r>
              <a:rPr lang="en-GB" dirty="0" smtClean="0"/>
              <a:t>: white noise 0.5 </a:t>
            </a:r>
            <a:r>
              <a:rPr lang="en-GB" dirty="0" err="1" smtClean="0"/>
              <a:t>mGal</a:t>
            </a:r>
            <a:r>
              <a:rPr lang="en-GB" dirty="0" smtClean="0"/>
              <a:t> + correlated noise 0.25 </a:t>
            </a:r>
            <a:r>
              <a:rPr lang="en-GB" dirty="0" err="1" smtClean="0"/>
              <a:t>mGal</a:t>
            </a:r>
            <a:r>
              <a:rPr lang="en-GB" dirty="0" smtClean="0"/>
              <a:t> (reciprocal dist., </a:t>
            </a:r>
            <a:r>
              <a:rPr lang="en-GB" dirty="0"/>
              <a:t>d</a:t>
            </a:r>
            <a:r>
              <a:rPr lang="en-GB" baseline="-25000" dirty="0"/>
              <a:t>1/2</a:t>
            </a:r>
            <a:r>
              <a:rPr lang="en-GB" dirty="0"/>
              <a:t>=0.25 </a:t>
            </a:r>
            <a:r>
              <a:rPr lang="en-GB" dirty="0" smtClean="0"/>
              <a:t>deg.)</a:t>
            </a:r>
          </a:p>
          <a:p>
            <a:pPr marL="358775" lvl="1" indent="0">
              <a:spcBef>
                <a:spcPts val="1000"/>
              </a:spcBef>
              <a:buNone/>
              <a:tabLst>
                <a:tab pos="720725" algn="l"/>
                <a:tab pos="895350" algn="l"/>
              </a:tabLst>
            </a:pPr>
            <a:r>
              <a:rPr lang="en-GB" dirty="0" smtClean="0">
                <a:solidFill>
                  <a:srgbClr val="FF0000"/>
                </a:solidFill>
              </a:rPr>
              <a:t>LS4</a:t>
            </a:r>
            <a:r>
              <a:rPr lang="en-GB" dirty="0" smtClean="0"/>
              <a:t>: white noise 0.5 </a:t>
            </a:r>
            <a:r>
              <a:rPr lang="en-GB" dirty="0" err="1" smtClean="0"/>
              <a:t>mGal</a:t>
            </a:r>
            <a:r>
              <a:rPr lang="en-GB" dirty="0" smtClean="0"/>
              <a:t> + no correlated noise </a:t>
            </a:r>
          </a:p>
          <a:p>
            <a:pPr marL="285750" lvl="1" indent="-285750">
              <a:spcBef>
                <a:spcPts val="1000"/>
              </a:spcBef>
              <a:buFont typeface="Arial" panose="020B0604020202020204" pitchFamily="34" charset="0"/>
              <a:buChar char="•"/>
              <a:tabLst>
                <a:tab pos="720725" algn="l"/>
                <a:tab pos="895350" algn="l"/>
              </a:tabLst>
            </a:pPr>
            <a:r>
              <a:rPr lang="en-GB" sz="1600" dirty="0" smtClean="0"/>
              <a:t>The next slide illustrates the signal and error degree variances for LS1 to LS4:</a:t>
            </a:r>
          </a:p>
          <a:p>
            <a:pPr marL="466725" lvl="2" indent="-285750">
              <a:spcBef>
                <a:spcPts val="1000"/>
              </a:spcBef>
              <a:buFont typeface="Symbol" panose="05050102010706020507" pitchFamily="18" charset="2"/>
              <a:buChar char="-"/>
              <a:tabLst>
                <a:tab pos="720725" algn="l"/>
                <a:tab pos="895350" algn="l"/>
              </a:tabLst>
            </a:pPr>
            <a:r>
              <a:rPr lang="en-GB" dirty="0" smtClean="0">
                <a:solidFill>
                  <a:srgbClr val="FF0000"/>
                </a:solidFill>
              </a:rPr>
              <a:t>Red curve</a:t>
            </a:r>
            <a:r>
              <a:rPr lang="en-GB" dirty="0" smtClean="0"/>
              <a:t>: Signal degree variances</a:t>
            </a:r>
          </a:p>
          <a:p>
            <a:pPr marL="466725" lvl="2" indent="-285750">
              <a:spcBef>
                <a:spcPts val="1000"/>
              </a:spcBef>
              <a:buFont typeface="Symbol" panose="05050102010706020507" pitchFamily="18" charset="2"/>
              <a:buChar char="-"/>
              <a:tabLst>
                <a:tab pos="720725" algn="l"/>
                <a:tab pos="895350" algn="l"/>
              </a:tabLst>
            </a:pPr>
            <a:r>
              <a:rPr lang="en-GB" dirty="0" smtClean="0">
                <a:solidFill>
                  <a:srgbClr val="0000FF"/>
                </a:solidFill>
              </a:rPr>
              <a:t>Blue curve</a:t>
            </a:r>
            <a:r>
              <a:rPr lang="en-GB" dirty="0" smtClean="0"/>
              <a:t>: Error degree variances for the GGM</a:t>
            </a:r>
          </a:p>
          <a:p>
            <a:pPr marL="466725" lvl="2" indent="-285750">
              <a:spcBef>
                <a:spcPts val="1000"/>
              </a:spcBef>
              <a:buFont typeface="Symbol" panose="05050102010706020507" pitchFamily="18" charset="2"/>
              <a:buChar char="-"/>
              <a:tabLst>
                <a:tab pos="720725" algn="l"/>
                <a:tab pos="895350" algn="l"/>
              </a:tabLst>
            </a:pPr>
            <a:r>
              <a:rPr lang="en-GB" dirty="0" smtClean="0"/>
              <a:t>Black curve: Error degree variances for terrestrial gravity</a:t>
            </a:r>
          </a:p>
          <a:p>
            <a:pPr marL="0" lvl="1" indent="0">
              <a:spcBef>
                <a:spcPts val="1000"/>
              </a:spcBef>
              <a:buNone/>
              <a:tabLst>
                <a:tab pos="720725" algn="l"/>
                <a:tab pos="895350" algn="l"/>
              </a:tabLst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17361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625" y="3284052"/>
            <a:ext cx="3110103" cy="3127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988" y="3261763"/>
            <a:ext cx="308610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204" y="170784"/>
            <a:ext cx="3075813" cy="316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383" y="65590"/>
            <a:ext cx="3103245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323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62445" y="333152"/>
            <a:ext cx="7921625" cy="863600"/>
          </a:xfrm>
        </p:spPr>
        <p:txBody>
          <a:bodyPr/>
          <a:lstStyle/>
          <a:p>
            <a:pPr algn="ctr"/>
            <a:r>
              <a:rPr lang="sv-SE" dirty="0" err="1"/>
              <a:t>Comparison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GNSS/</a:t>
            </a:r>
            <a:r>
              <a:rPr lang="sv-SE" dirty="0" err="1"/>
              <a:t>levelling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39552" y="4005064"/>
            <a:ext cx="7921625" cy="1872208"/>
          </a:xfrm>
        </p:spPr>
        <p:txBody>
          <a:bodyPr/>
          <a:lstStyle/>
          <a:p>
            <a:pPr>
              <a:spcBef>
                <a:spcPts val="900"/>
              </a:spcBef>
            </a:pPr>
            <a:r>
              <a:rPr lang="en-GB" dirty="0" smtClean="0"/>
              <a:t>The </a:t>
            </a:r>
            <a:r>
              <a:rPr lang="en-GB" dirty="0">
                <a:solidFill>
                  <a:srgbClr val="FF0000"/>
                </a:solidFill>
              </a:rPr>
              <a:t>crossing degree </a:t>
            </a:r>
            <a:r>
              <a:rPr lang="en-GB" dirty="0" smtClean="0"/>
              <a:t>is </a:t>
            </a:r>
            <a:r>
              <a:rPr lang="en-GB" dirty="0" smtClean="0"/>
              <a:t>here the degree </a:t>
            </a:r>
            <a:r>
              <a:rPr lang="en-GB" dirty="0" smtClean="0"/>
              <a:t>at which the error degree variance of the satellite-only GGM (based on GRACE, GOCE, …) is equal to the error degree variance of terrestrial gravity; cf. the previous slide. (Corresponds to the filtering degree in the Wong and Gore method.)</a:t>
            </a:r>
          </a:p>
          <a:p>
            <a:pPr>
              <a:spcBef>
                <a:spcPts val="900"/>
              </a:spcBef>
            </a:pPr>
            <a:r>
              <a:rPr lang="en-GB" dirty="0" smtClean="0"/>
              <a:t>The </a:t>
            </a:r>
            <a:r>
              <a:rPr lang="en-GB" dirty="0" smtClean="0">
                <a:solidFill>
                  <a:srgbClr val="FF0000"/>
                </a:solidFill>
              </a:rPr>
              <a:t>best fit </a:t>
            </a:r>
            <a:r>
              <a:rPr lang="en-GB" dirty="0" smtClean="0"/>
              <a:t>to GNSS/levelling is obtained by </a:t>
            </a:r>
            <a:r>
              <a:rPr lang="en-GB" dirty="0" smtClean="0">
                <a:solidFill>
                  <a:srgbClr val="FF0000"/>
                </a:solidFill>
              </a:rPr>
              <a:t>LS2</a:t>
            </a:r>
            <a:r>
              <a:rPr lang="en-GB" dirty="0" smtClean="0"/>
              <a:t>, which has the crossing degree ~160. This weighting is chosen for the </a:t>
            </a:r>
            <a:r>
              <a:rPr lang="en-GB" dirty="0" smtClean="0">
                <a:solidFill>
                  <a:srgbClr val="FF0000"/>
                </a:solidFill>
              </a:rPr>
              <a:t>final gravimetric model</a:t>
            </a:r>
          </a:p>
          <a:p>
            <a:pPr>
              <a:spcBef>
                <a:spcPts val="900"/>
              </a:spcBef>
            </a:pPr>
            <a:r>
              <a:rPr lang="en-GB" dirty="0"/>
              <a:t>I</a:t>
            </a:r>
            <a:r>
              <a:rPr lang="en-GB" dirty="0" smtClean="0"/>
              <a:t>t is not </a:t>
            </a:r>
            <a:r>
              <a:rPr lang="en-GB" dirty="0" smtClean="0"/>
              <a:t>so sensitive </a:t>
            </a:r>
            <a:r>
              <a:rPr lang="en-GB" dirty="0" smtClean="0"/>
              <a:t>how the error degree variances </a:t>
            </a:r>
            <a:r>
              <a:rPr lang="en-GB" dirty="0" smtClean="0"/>
              <a:t>in question </a:t>
            </a:r>
            <a:r>
              <a:rPr lang="en-GB" smtClean="0"/>
              <a:t>are chosen.</a:t>
            </a:r>
            <a:endParaRPr lang="en-GB" dirty="0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73" y="1124744"/>
            <a:ext cx="8600407" cy="2597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051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9" y="1412776"/>
            <a:ext cx="4870450" cy="502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322" y="1527955"/>
            <a:ext cx="4968552" cy="4814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921" y="1252265"/>
            <a:ext cx="4407973" cy="5343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68760"/>
            <a:ext cx="5050238" cy="5631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ruta 11"/>
          <p:cNvSpPr txBox="1"/>
          <p:nvPr/>
        </p:nvSpPr>
        <p:spPr>
          <a:xfrm>
            <a:off x="899592" y="116632"/>
            <a:ext cx="7802345" cy="1231106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pPr algn="ctr">
              <a:lnSpc>
                <a:spcPts val="3200"/>
              </a:lnSpc>
              <a:spcAft>
                <a:spcPts val="0"/>
              </a:spcAft>
            </a:pPr>
            <a:r>
              <a:rPr lang="en-GB" sz="2200" b="1" dirty="0" smtClean="0">
                <a:latin typeface="Verdana"/>
              </a:rPr>
              <a:t>GNSS/levelling residuals for the final gravimetric model after a 1-parameter fit/transformation</a:t>
            </a:r>
          </a:p>
        </p:txBody>
      </p:sp>
      <p:graphicFrame>
        <p:nvGraphicFramePr>
          <p:cNvPr id="4" name="Tabel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800002"/>
              </p:ext>
            </p:extLst>
          </p:nvPr>
        </p:nvGraphicFramePr>
        <p:xfrm>
          <a:off x="4644008" y="4077072"/>
          <a:ext cx="4499992" cy="678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388"/>
                <a:gridCol w="915769"/>
                <a:gridCol w="946295"/>
                <a:gridCol w="818731"/>
                <a:gridCol w="1012809"/>
              </a:tblGrid>
              <a:tr h="307279"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#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Min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Max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err="1" smtClean="0">
                          <a:solidFill>
                            <a:schemeClr val="tx1"/>
                          </a:solidFill>
                        </a:rPr>
                        <a:t>Mean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err="1" smtClean="0">
                          <a:solidFill>
                            <a:schemeClr val="tx1"/>
                          </a:solidFill>
                        </a:rPr>
                        <a:t>StdDev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2538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-0.1740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0.1740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0.0000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0.0285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ruta 2"/>
          <p:cNvSpPr txBox="1"/>
          <p:nvPr/>
        </p:nvSpPr>
        <p:spPr>
          <a:xfrm>
            <a:off x="4572000" y="1556792"/>
            <a:ext cx="4572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Normal heights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4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National EVRS realisations </a:t>
            </a:r>
            <a:r>
              <a:rPr lang="en-GB" sz="1400" dirty="0">
                <a:latin typeface="Verdana" charset="0"/>
                <a:cs typeface="Verdana" charset="0"/>
              </a:rPr>
              <a:t>(Nordic)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dirty="0" smtClean="0">
                <a:latin typeface="Verdana" charset="0"/>
                <a:cs typeface="Verdana" charset="0"/>
              </a:rPr>
              <a:t>DVR </a:t>
            </a:r>
            <a:r>
              <a:rPr lang="en-GB" sz="1400" dirty="0">
                <a:latin typeface="Verdana" charset="0"/>
                <a:cs typeface="Verdana" charset="0"/>
              </a:rPr>
              <a:t>90 (Denmark) and EVRF2007 (Baltic</a:t>
            </a:r>
            <a:r>
              <a:rPr lang="en-GB" sz="1400" dirty="0" smtClean="0">
                <a:latin typeface="Verdana" charset="0"/>
                <a:cs typeface="Verdana" charset="0"/>
              </a:rPr>
              <a:t>), (zero tide and epoch 2000.0 except for DK)</a:t>
            </a:r>
            <a:endParaRPr lang="en-GB" sz="1400" dirty="0">
              <a:latin typeface="Verdana" charset="0"/>
              <a:cs typeface="Verdan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GNSS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National ETRS 89 realisations</a:t>
            </a:r>
            <a:b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transformed to </a:t>
            </a:r>
            <a:r>
              <a:rPr lang="en-GB" sz="14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ETRF2000 epoch </a:t>
            </a:r>
            <a:r>
              <a:rPr lang="en-GB" sz="14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2000.0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zero tide system. </a:t>
            </a:r>
            <a:endParaRPr lang="en-GB" sz="1400" dirty="0">
              <a:latin typeface="Verdana" charset="0"/>
              <a:cs typeface="Verdan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 smtClean="0">
              <a:latin typeface="Verdana" charset="0"/>
              <a:cs typeface="Verdan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v-SE" sz="1400" dirty="0" smtClean="0"/>
          </a:p>
        </p:txBody>
      </p:sp>
    </p:spTree>
    <p:extLst>
      <p:ext uri="{BB962C8B-B14F-4D97-AF65-F5344CB8AC3E}">
        <p14:creationId xmlns:p14="http://schemas.microsoft.com/office/powerpoint/2010/main" val="2267243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921625" cy="863600"/>
          </a:xfrm>
        </p:spPr>
        <p:txBody>
          <a:bodyPr/>
          <a:lstStyle/>
          <a:p>
            <a:pPr algn="ctr"/>
            <a:r>
              <a:rPr lang="en-GB" sz="1800" dirty="0" smtClean="0"/>
              <a:t>Country mean values </a:t>
            </a:r>
            <a:r>
              <a:rPr lang="en-GB" sz="1800" dirty="0"/>
              <a:t>for the GNSS/levelling residuals </a:t>
            </a:r>
            <a:endParaRPr lang="sv-SE" sz="1800" dirty="0"/>
          </a:p>
        </p:txBody>
      </p:sp>
      <p:graphicFrame>
        <p:nvGraphicFramePr>
          <p:cNvPr id="4" name="Platshållare för innehåll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8330237"/>
              </p:ext>
            </p:extLst>
          </p:nvPr>
        </p:nvGraphicFramePr>
        <p:xfrm>
          <a:off x="1115616" y="1916832"/>
          <a:ext cx="7056787" cy="3470148"/>
        </p:xfrm>
        <a:graphic>
          <a:graphicData uri="http://schemas.openxmlformats.org/drawingml/2006/table">
            <a:tbl>
              <a:tblPr firstRow="1" firstCol="1" bandRow="1"/>
              <a:tblGrid>
                <a:gridCol w="1175997"/>
                <a:gridCol w="1175997"/>
                <a:gridCol w="1175997"/>
                <a:gridCol w="1175997"/>
                <a:gridCol w="1175997"/>
                <a:gridCol w="117680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(meter)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Before fit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After </a:t>
                      </a:r>
                      <a:r>
                        <a:rPr lang="en-GB" sz="1800" b="1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 common </a:t>
                      </a:r>
                      <a:r>
                        <a:rPr lang="en-GB" sz="1800" b="1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1-parameter </a:t>
                      </a:r>
                      <a:r>
                        <a:rPr lang="en-GB" sz="1800" b="1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fit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of the final gravimetric model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#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Mean 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Mean</a:t>
                      </a:r>
                      <a:endParaRPr lang="sv-SE" sz="1800" b="1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StdDev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RMS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All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2538</a:t>
                      </a:r>
                      <a:endParaRPr lang="sv-SE" sz="1800" b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GB" sz="1800" b="1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0.4874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0.0000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0.0285</a:t>
                      </a:r>
                      <a:endParaRPr lang="sv-SE" sz="1800" b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0.0285</a:t>
                      </a:r>
                      <a:endParaRPr lang="sv-SE" sz="1800" b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Denmark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675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GB" sz="1800" b="1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0.0184</a:t>
                      </a:r>
                      <a:endParaRPr lang="sv-SE" sz="1800" b="1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0.0168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0.0249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Estonia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114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0.0068</a:t>
                      </a:r>
                      <a:endParaRPr lang="sv-SE" sz="1800" b="1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0.0147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0.0161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Finland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50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0.0049</a:t>
                      </a:r>
                      <a:endParaRPr lang="sv-SE" sz="1800" b="1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0.0215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0.0218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Latvia 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54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-</a:t>
                      </a:r>
                      <a:r>
                        <a:rPr lang="en-GB" sz="1800" b="1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0.0188</a:t>
                      </a:r>
                      <a:endParaRPr lang="sv-SE" sz="1800" b="1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0.0246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0.0308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Lithuania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546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0.0020</a:t>
                      </a:r>
                      <a:endParaRPr lang="sv-SE" sz="1800" b="1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0.0333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0.0333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3DFEE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Norway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902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0.0087</a:t>
                      </a:r>
                      <a:endParaRPr lang="sv-SE" sz="1800" b="1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0.0285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0.0298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Sweden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197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sv-SE" sz="180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0.0177</a:t>
                      </a:r>
                      <a:endParaRPr lang="sv-SE" sz="1800" b="1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0.0186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0.0256</a:t>
                      </a: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821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7921625" cy="863600"/>
          </a:xfrm>
        </p:spPr>
        <p:txBody>
          <a:bodyPr/>
          <a:lstStyle/>
          <a:p>
            <a:pPr algn="ctr"/>
            <a:r>
              <a:rPr lang="en-GB" sz="2000" dirty="0" smtClean="0"/>
              <a:t>Tests of different transformations </a:t>
            </a:r>
            <a:br>
              <a:rPr lang="en-GB" sz="2000" dirty="0" smtClean="0"/>
            </a:br>
            <a:r>
              <a:rPr lang="en-GB" sz="2000" dirty="0" smtClean="0"/>
              <a:t>for the fit to GNSS/levelling</a:t>
            </a:r>
            <a:endParaRPr lang="sv-SE" sz="2000" dirty="0"/>
          </a:p>
        </p:txBody>
      </p:sp>
      <p:graphicFrame>
        <p:nvGraphicFramePr>
          <p:cNvPr id="4" name="Platshållare för innehåll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7464689"/>
              </p:ext>
            </p:extLst>
          </p:nvPr>
        </p:nvGraphicFramePr>
        <p:xfrm>
          <a:off x="1259632" y="1772816"/>
          <a:ext cx="6216961" cy="1892808"/>
        </p:xfrm>
        <a:graphic>
          <a:graphicData uri="http://schemas.openxmlformats.org/drawingml/2006/table">
            <a:tbl>
              <a:tblPr firstRow="1" firstCol="1" bandRow="1"/>
              <a:tblGrid>
                <a:gridCol w="1512168"/>
                <a:gridCol w="1175997"/>
                <a:gridCol w="1175997"/>
                <a:gridCol w="1175997"/>
                <a:gridCol w="1176802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(meter)</a:t>
                      </a:r>
                      <a:endParaRPr lang="en-GB" sz="180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Statistics</a:t>
                      </a:r>
                      <a:r>
                        <a:rPr lang="en-GB" sz="1800" b="1" baseline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 after a common fit of the final gravimetric model over the whole area</a:t>
                      </a:r>
                      <a:endParaRPr lang="en-GB" sz="1800" b="1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sv-SE" sz="180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# parameters </a:t>
                      </a:r>
                      <a:endParaRPr lang="en-GB" sz="1800" b="1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Min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Max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Mean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err="1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StdDev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FEE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GB" sz="1800" b="1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-0.2040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0.1740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0.0000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0.0285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en-GB" sz="1800" b="1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-0.2060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0.1750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0.0000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F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0.0280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DFEE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en-GB" sz="1800" b="1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-0.2030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0.1800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0.0000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 smtClean="0">
                          <a:solidFill>
                            <a:srgbClr val="365F9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0.0268</a:t>
                      </a:r>
                      <a:endParaRPr lang="en-GB" sz="1800" b="0" noProof="0" dirty="0">
                        <a:solidFill>
                          <a:srgbClr val="365F9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5" name="textruta 4"/>
          <p:cNvSpPr txBox="1"/>
          <p:nvPr/>
        </p:nvSpPr>
        <p:spPr>
          <a:xfrm>
            <a:off x="755576" y="3861048"/>
            <a:ext cx="7704856" cy="2408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GB" sz="1600" dirty="0" smtClean="0"/>
              <a:t>The standard deviations are very similar for the 1- and 3-parameter transformations. This shows that the </a:t>
            </a:r>
            <a:r>
              <a:rPr lang="en-GB" sz="1600" dirty="0" smtClean="0">
                <a:solidFill>
                  <a:srgbClr val="FF0000"/>
                </a:solidFill>
              </a:rPr>
              <a:t>remaining tilt </a:t>
            </a:r>
            <a:r>
              <a:rPr lang="en-GB" sz="1600" dirty="0" smtClean="0"/>
              <a:t>after </a:t>
            </a:r>
            <a:r>
              <a:rPr lang="en-GB" sz="1600" dirty="0"/>
              <a:t>the permanent tide correction </a:t>
            </a:r>
            <a:r>
              <a:rPr lang="en-GB" sz="1600" dirty="0">
                <a:solidFill>
                  <a:srgbClr val="FF0000"/>
                </a:solidFill>
              </a:rPr>
              <a:t>is </a:t>
            </a:r>
            <a:r>
              <a:rPr lang="en-GB" sz="1600" dirty="0" smtClean="0">
                <a:solidFill>
                  <a:srgbClr val="FF0000"/>
                </a:solidFill>
              </a:rPr>
              <a:t>very small</a:t>
            </a:r>
            <a:r>
              <a:rPr lang="en-GB" sz="1600" dirty="0" smtClean="0"/>
              <a:t>. </a:t>
            </a:r>
          </a:p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GB" sz="1600" dirty="0" smtClean="0"/>
              <a:t>That the standard 4-parameter transformation gives a slightly better </a:t>
            </a:r>
            <a:r>
              <a:rPr lang="en-GB" sz="1600" dirty="0" smtClean="0"/>
              <a:t>fit depends </a:t>
            </a:r>
            <a:r>
              <a:rPr lang="en-GB" sz="1600" dirty="0" smtClean="0"/>
              <a:t>mainly on that the residuals in the middle </a:t>
            </a:r>
            <a:r>
              <a:rPr lang="en-GB" sz="1600" dirty="0" smtClean="0"/>
              <a:t>of the area are </a:t>
            </a:r>
            <a:r>
              <a:rPr lang="en-GB" sz="1600" dirty="0" smtClean="0"/>
              <a:t>reduced.</a:t>
            </a:r>
          </a:p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GB" sz="1600" dirty="0" smtClean="0"/>
              <a:t>A </a:t>
            </a:r>
            <a:r>
              <a:rPr lang="en-GB" sz="1600" dirty="0" smtClean="0">
                <a:solidFill>
                  <a:srgbClr val="FF0000"/>
                </a:solidFill>
              </a:rPr>
              <a:t>1-parameter transformation is preferred for the final model</a:t>
            </a:r>
            <a:r>
              <a:rPr lang="en-GB" sz="1600" dirty="0" smtClean="0"/>
              <a:t>, which gives the best extrapolation outside the GNSS/levelling observations.</a:t>
            </a:r>
          </a:p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403032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251520" y="226390"/>
            <a:ext cx="7921625" cy="863600"/>
          </a:xfrm>
        </p:spPr>
        <p:txBody>
          <a:bodyPr/>
          <a:lstStyle/>
          <a:p>
            <a:pPr algn="ctr"/>
            <a:r>
              <a:rPr lang="sv-SE" dirty="0" err="1" smtClean="0"/>
              <a:t>Background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201286" y="980728"/>
            <a:ext cx="5256584" cy="3960812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sz="1400" dirty="0" smtClean="0"/>
              <a:t>The Nordic Geodetic Commission (</a:t>
            </a:r>
            <a:r>
              <a:rPr lang="en-GB" sz="1400" dirty="0" smtClean="0">
                <a:solidFill>
                  <a:srgbClr val="FF0000"/>
                </a:solidFill>
              </a:rPr>
              <a:t>NKG</a:t>
            </a:r>
            <a:r>
              <a:rPr lang="en-GB" sz="1400" dirty="0" smtClean="0"/>
              <a:t>) is an association of geodesists from </a:t>
            </a:r>
            <a:r>
              <a:rPr lang="en-GB" sz="1400" dirty="0" smtClean="0">
                <a:solidFill>
                  <a:srgbClr val="FF0000"/>
                </a:solidFill>
              </a:rPr>
              <a:t>Denmark, Finland, Iceland, Norway </a:t>
            </a:r>
            <a:r>
              <a:rPr lang="en-GB" sz="1400" dirty="0" smtClean="0"/>
              <a:t>and </a:t>
            </a:r>
            <a:r>
              <a:rPr lang="en-GB" sz="1400" dirty="0" smtClean="0">
                <a:solidFill>
                  <a:srgbClr val="FF0000"/>
                </a:solidFill>
              </a:rPr>
              <a:t>Sweden</a:t>
            </a:r>
            <a:r>
              <a:rPr lang="en-GB" sz="1400" dirty="0" smtClean="0"/>
              <a:t>. </a:t>
            </a:r>
          </a:p>
          <a:p>
            <a:pPr>
              <a:spcBef>
                <a:spcPts val="1200"/>
              </a:spcBef>
            </a:pPr>
            <a:r>
              <a:rPr lang="en-GB" sz="1400" dirty="0" smtClean="0"/>
              <a:t>The purpose of NKG is mutual exchange, cooperation and coordination of work with the geodetic infrastructure in the region. </a:t>
            </a:r>
          </a:p>
          <a:p>
            <a:pPr>
              <a:spcBef>
                <a:spcPts val="1200"/>
              </a:spcBef>
            </a:pPr>
            <a:r>
              <a:rPr lang="en-GB" sz="1400" dirty="0" smtClean="0"/>
              <a:t>The </a:t>
            </a:r>
            <a:r>
              <a:rPr lang="en-GB" sz="1400" dirty="0"/>
              <a:t>Baltic countries </a:t>
            </a:r>
            <a:r>
              <a:rPr lang="en-GB" sz="1400" dirty="0">
                <a:solidFill>
                  <a:srgbClr val="FF0000"/>
                </a:solidFill>
              </a:rPr>
              <a:t>Estonia, Latvia </a:t>
            </a:r>
            <a:r>
              <a:rPr lang="en-GB" sz="1400" dirty="0"/>
              <a:t>and </a:t>
            </a:r>
            <a:r>
              <a:rPr lang="en-GB" sz="1400" dirty="0" smtClean="0">
                <a:solidFill>
                  <a:srgbClr val="FF0000"/>
                </a:solidFill>
              </a:rPr>
              <a:t>Lithuania </a:t>
            </a:r>
            <a:r>
              <a:rPr lang="en-GB" sz="1400" dirty="0" smtClean="0"/>
              <a:t>also take a very </a:t>
            </a:r>
            <a:r>
              <a:rPr lang="en-GB" sz="1400" dirty="0"/>
              <a:t>active part in the work.</a:t>
            </a:r>
          </a:p>
          <a:p>
            <a:pPr>
              <a:spcBef>
                <a:spcPts val="1200"/>
              </a:spcBef>
            </a:pPr>
            <a:r>
              <a:rPr lang="en-GB" sz="1400" dirty="0" smtClean="0"/>
              <a:t>During the years, NKG has computed several </a:t>
            </a:r>
            <a:r>
              <a:rPr lang="en-GB" sz="1400" dirty="0" smtClean="0">
                <a:solidFill>
                  <a:srgbClr val="FF0000"/>
                </a:solidFill>
              </a:rPr>
              <a:t>gravimetric geoid models</a:t>
            </a:r>
            <a:r>
              <a:rPr lang="en-GB" sz="1400" dirty="0" smtClean="0"/>
              <a:t>:</a:t>
            </a:r>
          </a:p>
          <a:p>
            <a:pPr lvl="1">
              <a:spcBef>
                <a:spcPts val="600"/>
              </a:spcBef>
            </a:pPr>
            <a:r>
              <a:rPr lang="en-GB" dirty="0" smtClean="0"/>
              <a:t>NKG1986 (</a:t>
            </a:r>
            <a:r>
              <a:rPr lang="en-GB" dirty="0" err="1" smtClean="0"/>
              <a:t>Tscherning</a:t>
            </a:r>
            <a:r>
              <a:rPr lang="en-GB" dirty="0" smtClean="0"/>
              <a:t> and Forsberg 1986)</a:t>
            </a:r>
          </a:p>
          <a:p>
            <a:pPr lvl="1">
              <a:spcBef>
                <a:spcPts val="600"/>
              </a:spcBef>
            </a:pPr>
            <a:r>
              <a:rPr lang="en-GB" dirty="0" smtClean="0"/>
              <a:t>NKG1989 (Forsberg 1990)</a:t>
            </a:r>
          </a:p>
          <a:p>
            <a:pPr lvl="1">
              <a:spcBef>
                <a:spcPts val="600"/>
              </a:spcBef>
            </a:pPr>
            <a:r>
              <a:rPr lang="en-GB" dirty="0" smtClean="0"/>
              <a:t>NKG1996 (Forsberg et al. 1996)</a:t>
            </a:r>
          </a:p>
          <a:p>
            <a:pPr lvl="1">
              <a:spcBef>
                <a:spcPts val="600"/>
              </a:spcBef>
            </a:pPr>
            <a:r>
              <a:rPr lang="en-GB" dirty="0" smtClean="0"/>
              <a:t>NKG2002</a:t>
            </a:r>
          </a:p>
          <a:p>
            <a:pPr lvl="1">
              <a:spcBef>
                <a:spcPts val="600"/>
              </a:spcBef>
            </a:pPr>
            <a:r>
              <a:rPr lang="en-GB" dirty="0" smtClean="0"/>
              <a:t>NKG2004</a:t>
            </a:r>
          </a:p>
          <a:p>
            <a:pPr>
              <a:spcBef>
                <a:spcPts val="1200"/>
              </a:spcBef>
            </a:pPr>
            <a:r>
              <a:rPr lang="en-GB" sz="1400" dirty="0" smtClean="0"/>
              <a:t>These NKG models have been used as a basis to construct </a:t>
            </a:r>
            <a:r>
              <a:rPr lang="en-GB" sz="1400" dirty="0" smtClean="0">
                <a:solidFill>
                  <a:srgbClr val="FF0000"/>
                </a:solidFill>
              </a:rPr>
              <a:t>national </a:t>
            </a:r>
            <a:r>
              <a:rPr lang="en-GB" sz="1400" dirty="0" smtClean="0"/>
              <a:t>height corrections models. 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870" y="1052736"/>
            <a:ext cx="3564364" cy="4565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841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11560" y="1052736"/>
            <a:ext cx="7921625" cy="3960812"/>
          </a:xfrm>
        </p:spPr>
        <p:txBody>
          <a:bodyPr/>
          <a:lstStyle/>
          <a:p>
            <a:r>
              <a:rPr lang="en-GB" sz="1400" dirty="0" smtClean="0"/>
              <a:t>The above </a:t>
            </a:r>
            <a:r>
              <a:rPr lang="en-GB" sz="1400" dirty="0"/>
              <a:t>g</a:t>
            </a:r>
            <a:r>
              <a:rPr lang="en-GB" sz="1400" dirty="0" smtClean="0"/>
              <a:t>ravimetric </a:t>
            </a:r>
            <a:r>
              <a:rPr lang="en-GB" sz="1400" dirty="0"/>
              <a:t>model </a:t>
            </a:r>
            <a:r>
              <a:rPr lang="en-GB" sz="1400" dirty="0" smtClean="0"/>
              <a:t>is fitted </a:t>
            </a:r>
            <a:r>
              <a:rPr lang="en-GB" sz="1400" dirty="0"/>
              <a:t>to </a:t>
            </a:r>
            <a:r>
              <a:rPr lang="en-GB" sz="1400" dirty="0">
                <a:solidFill>
                  <a:srgbClr val="FF0000"/>
                </a:solidFill>
              </a:rPr>
              <a:t>ETRF2000 epoch 2000.0 </a:t>
            </a:r>
            <a:r>
              <a:rPr lang="en-GB" sz="1400" dirty="0"/>
              <a:t>and the </a:t>
            </a:r>
            <a:r>
              <a:rPr lang="en-GB" sz="1400" dirty="0">
                <a:solidFill>
                  <a:srgbClr val="FF0000"/>
                </a:solidFill>
              </a:rPr>
              <a:t>National EVRS realisations </a:t>
            </a:r>
            <a:r>
              <a:rPr lang="en-GB" sz="1400" dirty="0"/>
              <a:t>using a </a:t>
            </a:r>
            <a:r>
              <a:rPr lang="en-GB" sz="1400" dirty="0">
                <a:solidFill>
                  <a:srgbClr val="FF0000"/>
                </a:solidFill>
              </a:rPr>
              <a:t>1-parameter </a:t>
            </a:r>
            <a:r>
              <a:rPr lang="en-GB" sz="1400" dirty="0" smtClean="0"/>
              <a:t>transformation.</a:t>
            </a:r>
          </a:p>
          <a:p>
            <a:pPr>
              <a:spcBef>
                <a:spcPts val="1200"/>
              </a:spcBef>
            </a:pPr>
            <a:r>
              <a:rPr lang="en-GB" sz="1400" dirty="0" smtClean="0"/>
              <a:t>In order to be able to use the </a:t>
            </a:r>
            <a:r>
              <a:rPr lang="en-GB" sz="1400" dirty="0"/>
              <a:t>NKG2015 model </a:t>
            </a:r>
            <a:r>
              <a:rPr lang="en-GB" sz="1400" dirty="0" smtClean="0"/>
              <a:t>directly </a:t>
            </a:r>
            <a:r>
              <a:rPr lang="en-GB" sz="1400" dirty="0"/>
              <a:t>for height determination with </a:t>
            </a:r>
            <a:r>
              <a:rPr lang="en-GB" sz="1400" dirty="0" smtClean="0"/>
              <a:t>GNSS, a </a:t>
            </a:r>
            <a:r>
              <a:rPr lang="en-GB" sz="1400" dirty="0" smtClean="0">
                <a:solidFill>
                  <a:srgbClr val="FF0000"/>
                </a:solidFill>
              </a:rPr>
              <a:t>permanent tide system correction is included for </a:t>
            </a:r>
            <a:r>
              <a:rPr lang="en-GB" sz="1400" dirty="0">
                <a:solidFill>
                  <a:srgbClr val="FF0000"/>
                </a:solidFill>
              </a:rPr>
              <a:t>the </a:t>
            </a:r>
            <a:r>
              <a:rPr lang="en-GB" sz="1400" dirty="0" smtClean="0">
                <a:solidFill>
                  <a:srgbClr val="FF0000"/>
                </a:solidFill>
              </a:rPr>
              <a:t>GNSS-heights.</a:t>
            </a:r>
            <a:r>
              <a:rPr lang="en-GB" sz="1400" dirty="0" smtClean="0"/>
              <a:t> The following observation equation is used:</a:t>
            </a:r>
            <a:endParaRPr lang="en-GB" sz="1400" dirty="0"/>
          </a:p>
          <a:p>
            <a:pPr marL="0" indent="0">
              <a:buNone/>
              <a:tabLst>
                <a:tab pos="360363" algn="l"/>
              </a:tabLst>
            </a:pPr>
            <a:r>
              <a:rPr lang="en-GB" sz="1400" dirty="0" smtClean="0"/>
              <a:t>	</a:t>
            </a:r>
          </a:p>
          <a:p>
            <a:pPr marL="0" indent="0">
              <a:buNone/>
              <a:tabLst>
                <a:tab pos="360363" algn="l"/>
              </a:tabLst>
            </a:pPr>
            <a:endParaRPr lang="en-GB" sz="1400" dirty="0" smtClean="0"/>
          </a:p>
          <a:p>
            <a:pPr marL="0" indent="0">
              <a:buNone/>
              <a:tabLst>
                <a:tab pos="360363" algn="l"/>
              </a:tabLst>
            </a:pPr>
            <a:r>
              <a:rPr lang="en-GB" sz="1400" dirty="0"/>
              <a:t>	</a:t>
            </a:r>
            <a:endParaRPr lang="en-GB" sz="1400" dirty="0" smtClean="0"/>
          </a:p>
          <a:p>
            <a:pPr marL="0" indent="0">
              <a:buNone/>
              <a:tabLst>
                <a:tab pos="177800" algn="l"/>
                <a:tab pos="360363" algn="l"/>
              </a:tabLst>
            </a:pPr>
            <a:r>
              <a:rPr lang="en-GB" sz="1400" dirty="0"/>
              <a:t>	</a:t>
            </a:r>
            <a:r>
              <a:rPr lang="en-GB" sz="1400" dirty="0" smtClean="0"/>
              <a:t>which gives the final NKG2015 model:  </a:t>
            </a:r>
            <a:r>
              <a:rPr lang="en-GB" sz="1400" dirty="0"/>
              <a:t>	</a:t>
            </a:r>
            <a:endParaRPr lang="en-GB" sz="1400" dirty="0" smtClean="0"/>
          </a:p>
          <a:p>
            <a:pPr marL="0" indent="0">
              <a:buNone/>
              <a:tabLst>
                <a:tab pos="360363" algn="l"/>
              </a:tabLst>
            </a:pPr>
            <a:endParaRPr lang="en-GB" sz="1400" dirty="0"/>
          </a:p>
          <a:p>
            <a:pPr marL="0" indent="0">
              <a:buNone/>
              <a:tabLst>
                <a:tab pos="360363" algn="l"/>
              </a:tabLst>
            </a:pPr>
            <a:endParaRPr lang="en-GB" sz="1400" dirty="0" smtClean="0"/>
          </a:p>
          <a:p>
            <a:pPr marL="0" indent="0">
              <a:buNone/>
              <a:tabLst>
                <a:tab pos="360363" algn="l"/>
              </a:tabLst>
            </a:pPr>
            <a:endParaRPr lang="en-GB" sz="1400" dirty="0"/>
          </a:p>
          <a:p>
            <a:pPr marL="0" indent="0">
              <a:spcBef>
                <a:spcPts val="1200"/>
              </a:spcBef>
              <a:buNone/>
              <a:tabLst>
                <a:tab pos="360363" algn="l"/>
              </a:tabLst>
            </a:pPr>
            <a:r>
              <a:rPr lang="en-GB" sz="1400" dirty="0" smtClean="0"/>
              <a:t>	</a:t>
            </a:r>
          </a:p>
          <a:p>
            <a:pPr>
              <a:spcBef>
                <a:spcPts val="1200"/>
              </a:spcBef>
              <a:tabLst>
                <a:tab pos="360363" algn="l"/>
              </a:tabLst>
            </a:pPr>
            <a:endParaRPr lang="en-GB" sz="1400" dirty="0" smtClean="0"/>
          </a:p>
          <a:p>
            <a:pPr>
              <a:spcBef>
                <a:spcPts val="1200"/>
              </a:spcBef>
              <a:tabLst>
                <a:tab pos="360363" algn="l"/>
              </a:tabLst>
            </a:pPr>
            <a:r>
              <a:rPr lang="en-GB" sz="1400" dirty="0" smtClean="0"/>
              <a:t>The </a:t>
            </a:r>
            <a:r>
              <a:rPr lang="en-GB" sz="1400" dirty="0" smtClean="0">
                <a:solidFill>
                  <a:srgbClr val="FF0000"/>
                </a:solidFill>
              </a:rPr>
              <a:t>gravimetric character of the model is preserved</a:t>
            </a:r>
            <a:r>
              <a:rPr lang="en-GB" sz="1400" dirty="0" smtClean="0"/>
              <a:t>, which means that it is easy for each country to adopt it to GNSS/levelling as they prefer.</a:t>
            </a:r>
          </a:p>
          <a:p>
            <a:pPr>
              <a:spcBef>
                <a:spcPts val="1200"/>
              </a:spcBef>
              <a:tabLst>
                <a:tab pos="360363" algn="l"/>
              </a:tabLst>
            </a:pPr>
            <a:r>
              <a:rPr lang="en-GB" sz="1400" dirty="0"/>
              <a:t>Since the </a:t>
            </a:r>
            <a:r>
              <a:rPr lang="en-GB" sz="1400" dirty="0" smtClean="0"/>
              <a:t>above permanent </a:t>
            </a:r>
            <a:r>
              <a:rPr lang="en-GB" sz="1400" dirty="0"/>
              <a:t>tide correction is included, some would call this a height </a:t>
            </a:r>
            <a:r>
              <a:rPr lang="en-GB" sz="1400" dirty="0" smtClean="0"/>
              <a:t>correction model. </a:t>
            </a:r>
            <a:endParaRPr lang="en-GB" sz="1400" dirty="0"/>
          </a:p>
          <a:p>
            <a:pPr>
              <a:spcBef>
                <a:spcPts val="1200"/>
              </a:spcBef>
              <a:tabLst>
                <a:tab pos="360363" algn="l"/>
              </a:tabLst>
            </a:pPr>
            <a:endParaRPr lang="en-GB" sz="1400" dirty="0"/>
          </a:p>
          <a:p>
            <a:pPr>
              <a:tabLst>
                <a:tab pos="360363" algn="l"/>
              </a:tabLst>
            </a:pPr>
            <a:endParaRPr lang="en-GB" sz="1400" dirty="0" smtClean="0"/>
          </a:p>
          <a:p>
            <a:pPr marL="342900" indent="-342900">
              <a:buAutoNum type="alphaUcPeriod" startAt="2"/>
              <a:tabLst>
                <a:tab pos="360363" algn="l"/>
              </a:tabLst>
            </a:pPr>
            <a:endParaRPr lang="en-GB" sz="1400" dirty="0" smtClean="0"/>
          </a:p>
          <a:p>
            <a:pPr marL="360363" indent="-360363">
              <a:buAutoNum type="alphaUcPeriod" startAt="3"/>
            </a:pPr>
            <a:endParaRPr lang="sv-SE" sz="1400" dirty="0"/>
          </a:p>
          <a:p>
            <a:endParaRPr lang="en-GB" sz="1400" dirty="0"/>
          </a:p>
        </p:txBody>
      </p:sp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886072"/>
              </p:ext>
            </p:extLst>
          </p:nvPr>
        </p:nvGraphicFramePr>
        <p:xfrm>
          <a:off x="1763713" y="2492375"/>
          <a:ext cx="5359400" cy="604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7" name="Equation" r:id="rId4" imgW="5359320" imgH="558720" progId="Equation.DSMT4">
                  <p:embed/>
                </p:oleObj>
              </mc:Choice>
              <mc:Fallback>
                <p:oleObj name="Equation" r:id="rId4" imgW="5359320" imgH="5587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2492375"/>
                        <a:ext cx="5359400" cy="604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ruta 3"/>
          <p:cNvSpPr txBox="1"/>
          <p:nvPr/>
        </p:nvSpPr>
        <p:spPr>
          <a:xfrm>
            <a:off x="1475656" y="346633"/>
            <a:ext cx="6165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smtClean="0"/>
              <a:t>Computation of the final NKG2015 model</a:t>
            </a:r>
          </a:p>
        </p:txBody>
      </p:sp>
      <p:graphicFrame>
        <p:nvGraphicFramePr>
          <p:cNvPr id="5" name="Objek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4528966"/>
              </p:ext>
            </p:extLst>
          </p:nvPr>
        </p:nvGraphicFramePr>
        <p:xfrm>
          <a:off x="1300841" y="3772644"/>
          <a:ext cx="65151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8" name="Equation" r:id="rId6" imgW="6514920" imgH="952200" progId="Equation.DSMT4">
                  <p:embed/>
                </p:oleObj>
              </mc:Choice>
              <mc:Fallback>
                <p:oleObj name="Equation" r:id="rId6" imgW="6514920" imgH="952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00841" y="3772644"/>
                        <a:ext cx="651510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k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697530"/>
              </p:ext>
            </p:extLst>
          </p:nvPr>
        </p:nvGraphicFramePr>
        <p:xfrm>
          <a:off x="4927600" y="2667000"/>
          <a:ext cx="914400" cy="169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99" name="Equation" r:id="rId8" imgW="914400" imgH="169560" progId="Equation.DSMT4">
                  <p:embed/>
                </p:oleObj>
              </mc:Choice>
              <mc:Fallback>
                <p:oleObj name="Equation" r:id="rId8" imgW="914400" imgH="169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927600" y="2667000"/>
                        <a:ext cx="914400" cy="1698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Rak pil 9"/>
          <p:cNvCxnSpPr/>
          <p:nvPr/>
        </p:nvCxnSpPr>
        <p:spPr>
          <a:xfrm>
            <a:off x="1644824" y="4077072"/>
            <a:ext cx="2016224" cy="43204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603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21625" cy="863600"/>
          </a:xfrm>
        </p:spPr>
        <p:txBody>
          <a:bodyPr/>
          <a:lstStyle/>
          <a:p>
            <a:pPr algn="ctr"/>
            <a:r>
              <a:rPr lang="en-GB" dirty="0" smtClean="0"/>
              <a:t>Comparison with other quasigeoid models </a:t>
            </a:r>
            <a:br>
              <a:rPr lang="en-GB" dirty="0" smtClean="0"/>
            </a:br>
            <a:r>
              <a:rPr lang="en-GB" dirty="0" smtClean="0"/>
              <a:t>available over the whole Nordic/Baltic region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7452320" y="1916113"/>
            <a:ext cx="1080493" cy="3960812"/>
          </a:xfrm>
        </p:spPr>
        <p:txBody>
          <a:bodyPr/>
          <a:lstStyle/>
          <a:p>
            <a:endParaRPr lang="sv-SE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63" y="1484784"/>
            <a:ext cx="8634147" cy="4246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116022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40" y="1406371"/>
            <a:ext cx="4400550" cy="503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ruta 11"/>
          <p:cNvSpPr txBox="1"/>
          <p:nvPr/>
        </p:nvSpPr>
        <p:spPr>
          <a:xfrm>
            <a:off x="955068" y="158290"/>
            <a:ext cx="7802345" cy="820738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pPr algn="ctr">
              <a:lnSpc>
                <a:spcPts val="3200"/>
              </a:lnSpc>
              <a:spcAft>
                <a:spcPts val="0"/>
              </a:spcAft>
            </a:pPr>
            <a:r>
              <a:rPr lang="en-GB" sz="2200" b="1" dirty="0" smtClean="0">
                <a:latin typeface="Verdana"/>
              </a:rPr>
              <a:t>GNSS/levelling residuals for </a:t>
            </a:r>
            <a:r>
              <a:rPr lang="en-GB" sz="2200" b="1" dirty="0" smtClean="0">
                <a:solidFill>
                  <a:srgbClr val="FF0000"/>
                </a:solidFill>
                <a:latin typeface="Verdana"/>
              </a:rPr>
              <a:t>EIGEN-6C4</a:t>
            </a:r>
            <a:r>
              <a:rPr lang="en-GB" sz="2200" b="1" dirty="0" smtClean="0">
                <a:latin typeface="Verdana"/>
              </a:rPr>
              <a:t> after a 1-parameter fit/transformation</a:t>
            </a:r>
          </a:p>
        </p:txBody>
      </p:sp>
      <p:graphicFrame>
        <p:nvGraphicFramePr>
          <p:cNvPr id="4" name="Tabel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308166"/>
              </p:ext>
            </p:extLst>
          </p:nvPr>
        </p:nvGraphicFramePr>
        <p:xfrm>
          <a:off x="4644008" y="3975017"/>
          <a:ext cx="4499992" cy="678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388"/>
                <a:gridCol w="915769"/>
                <a:gridCol w="946295"/>
                <a:gridCol w="818731"/>
                <a:gridCol w="1012809"/>
              </a:tblGrid>
              <a:tr h="307279"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#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Min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Max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err="1" smtClean="0">
                          <a:solidFill>
                            <a:schemeClr val="tx1"/>
                          </a:solidFill>
                        </a:rPr>
                        <a:t>Mean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err="1" smtClean="0">
                          <a:solidFill>
                            <a:schemeClr val="tx1"/>
                          </a:solidFill>
                        </a:rPr>
                        <a:t>StdDev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2538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-0.2340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0.1950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0.0000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0.0421</a:t>
                      </a:r>
                      <a:endParaRPr lang="sv-SE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ruta 2"/>
          <p:cNvSpPr txBox="1"/>
          <p:nvPr/>
        </p:nvSpPr>
        <p:spPr>
          <a:xfrm>
            <a:off x="4499992" y="1484784"/>
            <a:ext cx="45720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Normal heights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4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National EVRS realisations </a:t>
            </a:r>
            <a:r>
              <a:rPr lang="en-GB" sz="1400" dirty="0">
                <a:latin typeface="Verdana" charset="0"/>
                <a:cs typeface="Verdana" charset="0"/>
              </a:rPr>
              <a:t>(Nordic</a:t>
            </a:r>
            <a:r>
              <a:rPr lang="en-GB" sz="1400" dirty="0" smtClean="0">
                <a:latin typeface="Verdana" charset="0"/>
                <a:cs typeface="Verdana" charset="0"/>
              </a:rPr>
              <a:t>)</a:t>
            </a:r>
            <a: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dirty="0" smtClean="0">
                <a:latin typeface="Verdana" charset="0"/>
                <a:cs typeface="Verdana" charset="0"/>
              </a:rPr>
              <a:t>DVR </a:t>
            </a:r>
            <a:r>
              <a:rPr lang="en-GB" sz="1400" dirty="0">
                <a:latin typeface="Verdana" charset="0"/>
                <a:cs typeface="Verdana" charset="0"/>
              </a:rPr>
              <a:t>90 (Denmark) and EVRF2007 (Baltic</a:t>
            </a:r>
            <a:r>
              <a:rPr lang="en-GB" sz="1400" dirty="0" smtClean="0">
                <a:latin typeface="Verdana" charset="0"/>
                <a:cs typeface="Verdana" charset="0"/>
              </a:rPr>
              <a:t>), (zero tide and epoch 2000.0 except for DK)</a:t>
            </a:r>
            <a:endParaRPr lang="en-GB" sz="1400" dirty="0">
              <a:latin typeface="Verdana" charset="0"/>
              <a:cs typeface="Verdan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GNSS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National ETRS 89 realisations</a:t>
            </a:r>
            <a:b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transformed to </a:t>
            </a:r>
            <a:r>
              <a:rPr lang="en-GB" sz="14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ETRF2000 epoch 2000.0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converted to the zero permanent tide.</a:t>
            </a:r>
            <a:endParaRPr lang="en-GB" sz="1400" dirty="0">
              <a:latin typeface="Verdana" charset="0"/>
              <a:cs typeface="Verdan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latin typeface="Verdana" charset="0"/>
              <a:cs typeface="Verdan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v-SE" sz="1400" dirty="0" smtClean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230675"/>
            <a:ext cx="4926687" cy="53869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379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99" y="836712"/>
            <a:ext cx="4538025" cy="4946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7" y="811707"/>
            <a:ext cx="5493956" cy="4866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54831" y="116632"/>
            <a:ext cx="7921625" cy="863600"/>
          </a:xfrm>
        </p:spPr>
        <p:txBody>
          <a:bodyPr/>
          <a:lstStyle/>
          <a:p>
            <a:pPr algn="ctr"/>
            <a:r>
              <a:rPr lang="en-GB" dirty="0" smtClean="0"/>
              <a:t>Difference between NKG2015 and EIGEN-6C4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704918" y="1268760"/>
            <a:ext cx="3414898" cy="4608165"/>
          </a:xfrm>
        </p:spPr>
        <p:txBody>
          <a:bodyPr/>
          <a:lstStyle/>
          <a:p>
            <a:r>
              <a:rPr lang="en-GB" dirty="0" smtClean="0"/>
              <a:t>Correction to the same permanent tide system, </a:t>
            </a:r>
            <a:br>
              <a:rPr lang="en-GB" dirty="0" smtClean="0"/>
            </a:br>
            <a:r>
              <a:rPr lang="en-GB" dirty="0" smtClean="0"/>
              <a:t>mean removed.</a:t>
            </a:r>
          </a:p>
          <a:p>
            <a:endParaRPr lang="en-GB" dirty="0"/>
          </a:p>
          <a:p>
            <a:r>
              <a:rPr lang="en-GB" dirty="0" smtClean="0"/>
              <a:t>Contour intervals: 2 cm for whole area (1 cm in Norway close up).</a:t>
            </a:r>
          </a:p>
          <a:p>
            <a:endParaRPr lang="en-GB" dirty="0" smtClean="0"/>
          </a:p>
          <a:p>
            <a:r>
              <a:rPr lang="en-GB" dirty="0" smtClean="0"/>
              <a:t>It is clear that the omission error (above degree 2190) is very significant in Norway.</a:t>
            </a:r>
          </a:p>
          <a:p>
            <a:endParaRPr lang="en-GB" dirty="0"/>
          </a:p>
          <a:p>
            <a:r>
              <a:rPr lang="en-GB" dirty="0" smtClean="0"/>
              <a:t>There are large data dependent differences in some areas, mainly east of Finland and in the Gulf of Finland; see Bilker-Koivula (2015).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6" name="Tabel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455775"/>
              </p:ext>
            </p:extLst>
          </p:nvPr>
        </p:nvGraphicFramePr>
        <p:xfrm>
          <a:off x="566938" y="5949280"/>
          <a:ext cx="4219546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5748"/>
                <a:gridCol w="804912"/>
                <a:gridCol w="871987"/>
                <a:gridCol w="871987"/>
                <a:gridCol w="804912"/>
              </a:tblGrid>
              <a:tr h="228405"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Min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Max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Mean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StdDev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RMS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75651"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-0.3546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0.4183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0.000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0.0401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0.0401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ruta 3"/>
          <p:cNvSpPr txBox="1"/>
          <p:nvPr/>
        </p:nvSpPr>
        <p:spPr>
          <a:xfrm>
            <a:off x="539552" y="5710974"/>
            <a:ext cx="167385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 smtClean="0"/>
              <a:t>After mean value removal</a:t>
            </a:r>
          </a:p>
        </p:txBody>
      </p:sp>
    </p:spTree>
    <p:extLst>
      <p:ext uri="{BB962C8B-B14F-4D97-AF65-F5344CB8AC3E}">
        <p14:creationId xmlns:p14="http://schemas.microsoft.com/office/powerpoint/2010/main" val="239200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9028"/>
            <a:ext cx="5050238" cy="56319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ruta 11"/>
          <p:cNvSpPr txBox="1"/>
          <p:nvPr/>
        </p:nvSpPr>
        <p:spPr>
          <a:xfrm>
            <a:off x="955068" y="158290"/>
            <a:ext cx="7802345" cy="820738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pPr algn="ctr">
              <a:lnSpc>
                <a:spcPts val="3200"/>
              </a:lnSpc>
              <a:spcAft>
                <a:spcPts val="0"/>
              </a:spcAft>
            </a:pPr>
            <a:r>
              <a:rPr lang="en-GB" sz="2200" b="1" dirty="0" smtClean="0">
                <a:latin typeface="Verdana"/>
              </a:rPr>
              <a:t>Difference between GNSS/levelling and </a:t>
            </a:r>
            <a:br>
              <a:rPr lang="en-GB" sz="2200" b="1" dirty="0" smtClean="0">
                <a:latin typeface="Verdana"/>
              </a:rPr>
            </a:br>
            <a:r>
              <a:rPr lang="en-GB" sz="2200" b="1" dirty="0" smtClean="0">
                <a:latin typeface="Verdana"/>
              </a:rPr>
              <a:t>the final NKG2015 model</a:t>
            </a:r>
          </a:p>
        </p:txBody>
      </p:sp>
      <p:graphicFrame>
        <p:nvGraphicFramePr>
          <p:cNvPr id="4" name="Tabel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193815"/>
              </p:ext>
            </p:extLst>
          </p:nvPr>
        </p:nvGraphicFramePr>
        <p:xfrm>
          <a:off x="4748100" y="4797152"/>
          <a:ext cx="4302769" cy="678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1046"/>
                <a:gridCol w="875633"/>
                <a:gridCol w="904822"/>
                <a:gridCol w="782848"/>
                <a:gridCol w="968420"/>
              </a:tblGrid>
              <a:tr h="307279"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#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Min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Max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Mean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StdDev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2538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-0.1740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0.1740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0.0000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0.0285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ruta 2"/>
          <p:cNvSpPr txBox="1"/>
          <p:nvPr/>
        </p:nvSpPr>
        <p:spPr>
          <a:xfrm>
            <a:off x="4585139" y="1252265"/>
            <a:ext cx="4572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explained above, the final NKG2015 model is computed by fitting the final gravimetric model to GNSS/levelling using a 1-parameter fit/transformation and a permanent tide correction to the GNSS heights above the ellipsoid.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Heights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4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National EVRS realisations </a:t>
            </a:r>
            <a:r>
              <a:rPr lang="en-GB" sz="1400" dirty="0">
                <a:latin typeface="Verdana" charset="0"/>
                <a:cs typeface="Verdana" charset="0"/>
              </a:rPr>
              <a:t>(Nordic)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b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400" dirty="0">
                <a:latin typeface="Verdana" charset="0"/>
                <a:cs typeface="Verdana" charset="0"/>
              </a:rPr>
              <a:t>DVR 90 (Denmark) and EVRF2007 (Baltic</a:t>
            </a:r>
            <a:r>
              <a:rPr lang="en-GB" sz="1400" dirty="0" smtClean="0">
                <a:latin typeface="Verdana" charset="0"/>
                <a:cs typeface="Verdana" charset="0"/>
              </a:rPr>
              <a:t>), </a:t>
            </a:r>
            <a:br>
              <a:rPr lang="en-GB" sz="1400" dirty="0" smtClean="0">
                <a:latin typeface="Verdana" charset="0"/>
                <a:cs typeface="Verdana" charset="0"/>
              </a:rPr>
            </a:br>
            <a:r>
              <a:rPr lang="en-GB" sz="1400" dirty="0" smtClean="0">
                <a:latin typeface="Verdana" charset="0"/>
                <a:cs typeface="Verdana" charset="0"/>
              </a:rPr>
              <a:t>(zero tide and epoch 2000.0 except for DK)</a:t>
            </a:r>
            <a:endParaRPr lang="en-GB" sz="1400" dirty="0">
              <a:latin typeface="Verdana" charset="0"/>
              <a:cs typeface="Verdan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GNSS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National ETRS 89 realisations</a:t>
            </a:r>
            <a:b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transformed to </a:t>
            </a:r>
            <a:r>
              <a:rPr lang="en-GB" sz="14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ETRF2000 epoch 2000.0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non-tidal system.</a:t>
            </a:r>
            <a:endParaRPr lang="en-GB" sz="1400" dirty="0">
              <a:latin typeface="Verdana" charset="0"/>
              <a:cs typeface="Verdan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latin typeface="Verdana" charset="0"/>
              <a:cs typeface="Verdan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v-SE" sz="1400" dirty="0" smtClean="0"/>
          </a:p>
        </p:txBody>
      </p:sp>
    </p:spTree>
    <p:extLst>
      <p:ext uri="{BB962C8B-B14F-4D97-AF65-F5344CB8AC3E}">
        <p14:creationId xmlns:p14="http://schemas.microsoft.com/office/powerpoint/2010/main" val="29846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21625" cy="863600"/>
          </a:xfrm>
        </p:spPr>
        <p:txBody>
          <a:bodyPr/>
          <a:lstStyle/>
          <a:p>
            <a:pPr algn="ctr"/>
            <a:r>
              <a:rPr lang="sv-SE" dirty="0" smtClean="0"/>
              <a:t>Illustration of the NKG2008 transformations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076056" y="1484784"/>
            <a:ext cx="3960440" cy="4392141"/>
          </a:xfrm>
        </p:spPr>
        <p:txBody>
          <a:bodyPr/>
          <a:lstStyle/>
          <a:p>
            <a:r>
              <a:rPr lang="en-GB" dirty="0" smtClean="0"/>
              <a:t>Häkli et al. (2016)</a:t>
            </a:r>
          </a:p>
          <a:p>
            <a:endParaRPr lang="en-GB" dirty="0" smtClean="0"/>
          </a:p>
          <a:p>
            <a:r>
              <a:rPr lang="en-GB" dirty="0" smtClean="0"/>
              <a:t>The picture shows the difference between </a:t>
            </a:r>
          </a:p>
          <a:p>
            <a:pPr lvl="1"/>
            <a:r>
              <a:rPr lang="en-GB" dirty="0" smtClean="0"/>
              <a:t>the national ERS89 realisations and </a:t>
            </a:r>
          </a:p>
          <a:p>
            <a:pPr lvl="1"/>
            <a:r>
              <a:rPr lang="en-GB" dirty="0" smtClean="0"/>
              <a:t>ETRF2000 epoch 2000.0.</a:t>
            </a:r>
          </a:p>
          <a:p>
            <a:endParaRPr lang="en-GB" dirty="0" smtClean="0"/>
          </a:p>
          <a:p>
            <a:r>
              <a:rPr lang="en-GB" dirty="0" smtClean="0"/>
              <a:t>7-parameter transformation + postglacial land uplift correction (NKG2005LU_abs in the vertical).</a:t>
            </a:r>
            <a:endParaRPr lang="en-GB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908720"/>
            <a:ext cx="5143561" cy="56299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2412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6984" y="965182"/>
            <a:ext cx="4953000" cy="521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ruta 11"/>
          <p:cNvSpPr txBox="1"/>
          <p:nvPr/>
        </p:nvSpPr>
        <p:spPr>
          <a:xfrm>
            <a:off x="955068" y="158290"/>
            <a:ext cx="7802345" cy="820738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pPr algn="ctr">
              <a:lnSpc>
                <a:spcPts val="3200"/>
              </a:lnSpc>
              <a:spcAft>
                <a:spcPts val="0"/>
              </a:spcAft>
            </a:pPr>
            <a:r>
              <a:rPr lang="en-GB" sz="2200" b="1" dirty="0" smtClean="0">
                <a:latin typeface="Verdana"/>
              </a:rPr>
              <a:t>Difference between </a:t>
            </a:r>
            <a:r>
              <a:rPr lang="en-GB" sz="2200" b="1" dirty="0">
                <a:latin typeface="Verdana"/>
              </a:rPr>
              <a:t>GNSS/levelling </a:t>
            </a:r>
            <a:r>
              <a:rPr lang="en-GB" sz="2200" b="1" dirty="0">
                <a:solidFill>
                  <a:srgbClr val="FF0000"/>
                </a:solidFill>
                <a:latin typeface="Verdana"/>
              </a:rPr>
              <a:t>without GNSS transformations </a:t>
            </a:r>
            <a:r>
              <a:rPr lang="en-GB" sz="2200" b="1" dirty="0" smtClean="0">
                <a:latin typeface="Verdana"/>
              </a:rPr>
              <a:t>and the NKG2015 model</a:t>
            </a:r>
          </a:p>
        </p:txBody>
      </p:sp>
      <p:graphicFrame>
        <p:nvGraphicFramePr>
          <p:cNvPr id="4" name="Tabel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896198"/>
              </p:ext>
            </p:extLst>
          </p:nvPr>
        </p:nvGraphicFramePr>
        <p:xfrm>
          <a:off x="4283968" y="3179440"/>
          <a:ext cx="4896544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998"/>
                <a:gridCol w="865748"/>
                <a:gridCol w="804912"/>
                <a:gridCol w="871987"/>
                <a:gridCol w="871987"/>
                <a:gridCol w="804912"/>
              </a:tblGrid>
              <a:tr h="228405"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#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Min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Max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Mean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StdDev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RMS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75651"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2538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-0.1950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0.1670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-0.0058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0.0272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0.0278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ruta 2"/>
          <p:cNvSpPr txBox="1"/>
          <p:nvPr/>
        </p:nvSpPr>
        <p:spPr>
          <a:xfrm>
            <a:off x="4716016" y="1188616"/>
            <a:ext cx="4427984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Heights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4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National EVRS realisations </a:t>
            </a:r>
            <a:r>
              <a:rPr lang="en-GB" sz="1400" dirty="0">
                <a:latin typeface="Verdana" charset="0"/>
                <a:cs typeface="Verdana" charset="0"/>
              </a:rPr>
              <a:t>(Nordic)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dirty="0" smtClean="0">
                <a:latin typeface="Verdana" charset="0"/>
                <a:cs typeface="Verdana" charset="0"/>
              </a:rPr>
              <a:t>DVR </a:t>
            </a:r>
            <a:r>
              <a:rPr lang="en-GB" sz="1400" dirty="0">
                <a:latin typeface="Verdana" charset="0"/>
                <a:cs typeface="Verdana" charset="0"/>
              </a:rPr>
              <a:t>90 (Denmark) and EVRF2007 (Baltic</a:t>
            </a:r>
            <a:r>
              <a:rPr lang="en-GB" sz="1400" dirty="0" smtClean="0">
                <a:latin typeface="Verdana" charset="0"/>
                <a:cs typeface="Verdana" charset="0"/>
              </a:rPr>
              <a:t>), (</a:t>
            </a:r>
            <a:r>
              <a:rPr lang="en-GB" sz="1400" dirty="0">
                <a:latin typeface="Verdana" charset="0"/>
                <a:cs typeface="Verdana" charset="0"/>
              </a:rPr>
              <a:t>zero </a:t>
            </a:r>
            <a:r>
              <a:rPr lang="en-GB" sz="1400" dirty="0" smtClean="0">
                <a:latin typeface="Verdana" charset="0"/>
                <a:cs typeface="Verdana" charset="0"/>
              </a:rPr>
              <a:t>tide and epoch </a:t>
            </a:r>
            <a:r>
              <a:rPr lang="en-GB" sz="1400" dirty="0">
                <a:latin typeface="Verdana" charset="0"/>
                <a:cs typeface="Verdana" charset="0"/>
              </a:rPr>
              <a:t>2000.0 except for </a:t>
            </a:r>
            <a:r>
              <a:rPr lang="en-GB" sz="1400" dirty="0" smtClean="0">
                <a:latin typeface="Verdana" charset="0"/>
                <a:cs typeface="Verdana" charset="0"/>
              </a:rPr>
              <a:t>DK)</a:t>
            </a:r>
            <a:endParaRPr lang="en-GB" sz="1400" dirty="0">
              <a:latin typeface="Verdana" charset="0"/>
              <a:cs typeface="Verdan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GNSS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4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National ETRS 89 </a:t>
            </a:r>
            <a:r>
              <a:rPr lang="en-GB" sz="14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realisations</a:t>
            </a:r>
            <a: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non-tidal system, different postglacial land uplift epochs.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 was not expected that the RMS would be lower without the transformations. The explanation has to be that 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other </a:t>
            </a:r>
            <a: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error sources counteract 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</a:t>
            </a:r>
            <a: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increased GNSS reference frames inconsistencies (including different epochs for the postglacial rebound).</a:t>
            </a:r>
            <a:endParaRPr lang="en-GB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latin typeface="Verdana" charset="0"/>
              <a:cs typeface="Verdan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However, note that the distribution of the residuals is rather different, mainly in Sweden and Finland.</a:t>
            </a:r>
            <a:endParaRPr lang="en-GB" sz="1400" dirty="0">
              <a:latin typeface="Verdana" charset="0"/>
              <a:cs typeface="Verdana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v-SE" sz="1400" dirty="0" smtClean="0"/>
          </a:p>
        </p:txBody>
      </p:sp>
    </p:spTree>
    <p:extLst>
      <p:ext uri="{BB962C8B-B14F-4D97-AF65-F5344CB8AC3E}">
        <p14:creationId xmlns:p14="http://schemas.microsoft.com/office/powerpoint/2010/main" val="222572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975657"/>
            <a:ext cx="5207000" cy="522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921625" cy="863600"/>
          </a:xfrm>
        </p:spPr>
        <p:txBody>
          <a:bodyPr/>
          <a:lstStyle/>
          <a:p>
            <a:pPr algn="ctr"/>
            <a:r>
              <a:rPr lang="en-GB" dirty="0" smtClean="0"/>
              <a:t>Evaluation of using a different GGM</a:t>
            </a:r>
            <a:br>
              <a:rPr lang="en-GB" dirty="0" smtClean="0"/>
            </a:br>
            <a:r>
              <a:rPr lang="en-GB" dirty="0" smtClean="0">
                <a:solidFill>
                  <a:srgbClr val="FF0000"/>
                </a:solidFill>
              </a:rPr>
              <a:t>- GOCO05S 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860032" y="1412776"/>
            <a:ext cx="4032448" cy="3960812"/>
          </a:xfrm>
        </p:spPr>
        <p:txBody>
          <a:bodyPr/>
          <a:lstStyle/>
          <a:p>
            <a:r>
              <a:rPr lang="en-GB" dirty="0" smtClean="0"/>
              <a:t>Exactly the same method as for the final NKG2015 model.</a:t>
            </a:r>
          </a:p>
          <a:p>
            <a:endParaRPr lang="en-GB" dirty="0"/>
          </a:p>
          <a:p>
            <a:r>
              <a:rPr lang="en-GB" dirty="0" smtClean="0"/>
              <a:t>GNSS/levelling residuals after a </a:t>
            </a:r>
            <a:br>
              <a:rPr lang="en-GB" dirty="0" smtClean="0"/>
            </a:br>
            <a:r>
              <a:rPr lang="en-GB" dirty="0" smtClean="0"/>
              <a:t>1-parameter shift.</a:t>
            </a:r>
          </a:p>
          <a:p>
            <a:endParaRPr lang="en-GB" dirty="0" smtClean="0"/>
          </a:p>
        </p:txBody>
      </p:sp>
      <p:graphicFrame>
        <p:nvGraphicFramePr>
          <p:cNvPr id="4" name="Tabell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816650"/>
              </p:ext>
            </p:extLst>
          </p:nvPr>
        </p:nvGraphicFramePr>
        <p:xfrm>
          <a:off x="4611980" y="3249622"/>
          <a:ext cx="4499992" cy="678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6388"/>
                <a:gridCol w="915769"/>
                <a:gridCol w="946295"/>
                <a:gridCol w="818731"/>
                <a:gridCol w="1012809"/>
              </a:tblGrid>
              <a:tr h="307279"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#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Min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Max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err="1" smtClean="0">
                          <a:solidFill>
                            <a:schemeClr val="tx1"/>
                          </a:solidFill>
                        </a:rPr>
                        <a:t>Mean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err="1" smtClean="0">
                          <a:solidFill>
                            <a:schemeClr val="tx1"/>
                          </a:solidFill>
                        </a:rPr>
                        <a:t>StdDev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v-SE" sz="1400" dirty="0" smtClean="0">
                          <a:solidFill>
                            <a:schemeClr val="tx1"/>
                          </a:solidFill>
                        </a:rPr>
                        <a:t>2538</a:t>
                      </a:r>
                      <a:endParaRPr lang="sv-SE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-0.1980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0.1620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0.0000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0.0298</a:t>
                      </a:r>
                      <a:endParaRPr lang="sv-SE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539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7921625" cy="863600"/>
          </a:xfrm>
        </p:spPr>
        <p:txBody>
          <a:bodyPr/>
          <a:lstStyle/>
          <a:p>
            <a:pPr algn="ctr"/>
            <a:r>
              <a:rPr lang="en-GB" dirty="0" smtClean="0"/>
              <a:t>Difference between the model computed with GOCO05S and NKG2015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652120" y="1434108"/>
            <a:ext cx="3600773" cy="4392141"/>
          </a:xfrm>
        </p:spPr>
        <p:txBody>
          <a:bodyPr/>
          <a:lstStyle/>
          <a:p>
            <a:r>
              <a:rPr lang="en-GB" sz="1400" dirty="0" smtClean="0"/>
              <a:t>Again, exactly the same computation, only difference is GOCO05S (with max. degree 280) vs. G</a:t>
            </a:r>
            <a:r>
              <a:rPr lang="en-GB" sz="1400" dirty="0" smtClean="0">
                <a:latin typeface="Verdana" charset="0"/>
                <a:cs typeface="Verdana" charset="0"/>
              </a:rPr>
              <a:t>O_CONS_GCF_2_DIR_R5</a:t>
            </a:r>
            <a:br>
              <a:rPr lang="en-GB" sz="1400" dirty="0" smtClean="0">
                <a:latin typeface="Verdana" charset="0"/>
                <a:cs typeface="Verdana" charset="0"/>
              </a:rPr>
            </a:br>
            <a:r>
              <a:rPr lang="en-GB" sz="1400" dirty="0" smtClean="0"/>
              <a:t>(max 300)</a:t>
            </a:r>
          </a:p>
          <a:p>
            <a:endParaRPr lang="en-GB" sz="1400" dirty="0"/>
          </a:p>
          <a:p>
            <a:r>
              <a:rPr lang="en-GB" sz="1400" dirty="0" smtClean="0"/>
              <a:t>Contour interval: 1 cm.</a:t>
            </a:r>
            <a:endParaRPr lang="en-GB" sz="14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412776"/>
            <a:ext cx="5621756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Tabell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696816"/>
              </p:ext>
            </p:extLst>
          </p:nvPr>
        </p:nvGraphicFramePr>
        <p:xfrm>
          <a:off x="4803340" y="4869160"/>
          <a:ext cx="4449180" cy="66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7300"/>
                <a:gridCol w="864096"/>
                <a:gridCol w="864096"/>
                <a:gridCol w="864096"/>
                <a:gridCol w="899592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Min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Max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Mean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StdDev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RMS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300" dirty="0" smtClean="0"/>
                        <a:t>-0.0394</a:t>
                      </a:r>
                      <a:endParaRPr lang="sv-S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300" dirty="0" smtClean="0"/>
                        <a:t>0.0404</a:t>
                      </a:r>
                      <a:endParaRPr lang="sv-S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300" dirty="0" smtClean="0"/>
                        <a:t>0.0025</a:t>
                      </a:r>
                      <a:endParaRPr lang="sv-S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300" dirty="0" smtClean="0"/>
                        <a:t>0.0096</a:t>
                      </a:r>
                      <a:endParaRPr lang="sv-S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300" dirty="0" smtClean="0"/>
                        <a:t>0.0100</a:t>
                      </a:r>
                      <a:endParaRPr lang="sv-SE" sz="13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556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921625" cy="863600"/>
          </a:xfrm>
        </p:spPr>
        <p:txBody>
          <a:bodyPr/>
          <a:lstStyle/>
          <a:p>
            <a:pPr algn="ctr"/>
            <a:r>
              <a:rPr lang="en-GB" sz="1800" dirty="0" smtClean="0"/>
              <a:t>Accuracy of  the NKG2015 model</a:t>
            </a:r>
            <a:endParaRPr lang="en-GB" sz="18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95536" y="764704"/>
            <a:ext cx="8424936" cy="2807965"/>
          </a:xfrm>
        </p:spPr>
        <p:txBody>
          <a:bodyPr/>
          <a:lstStyle/>
          <a:p>
            <a:r>
              <a:rPr lang="en-GB" sz="1400" dirty="0" smtClean="0"/>
              <a:t>In case the standard </a:t>
            </a:r>
            <a:r>
              <a:rPr lang="en-GB" sz="1400" dirty="0"/>
              <a:t>uncertainties </a:t>
            </a:r>
            <a:r>
              <a:rPr lang="en-GB" sz="1400" dirty="0" smtClean="0"/>
              <a:t>of GNSS </a:t>
            </a:r>
            <a:r>
              <a:rPr lang="en-GB" sz="1400" dirty="0"/>
              <a:t>and levelling are </a:t>
            </a:r>
            <a:r>
              <a:rPr lang="en-GB" sz="1400" dirty="0" smtClean="0"/>
              <a:t>given, the standard uncertainty of NKG2015 can be derived from the fit standard deviation using the </a:t>
            </a:r>
            <a:br>
              <a:rPr lang="en-GB" sz="1400" dirty="0" smtClean="0"/>
            </a:br>
            <a:r>
              <a:rPr lang="en-GB" sz="1400" dirty="0" smtClean="0">
                <a:solidFill>
                  <a:srgbClr val="FF0000"/>
                </a:solidFill>
              </a:rPr>
              <a:t>standard</a:t>
            </a:r>
            <a:r>
              <a:rPr lang="en-GB" sz="1400" dirty="0" smtClean="0"/>
              <a:t> </a:t>
            </a:r>
            <a:r>
              <a:rPr lang="en-GB" sz="1400" dirty="0" smtClean="0">
                <a:solidFill>
                  <a:srgbClr val="FF0000"/>
                </a:solidFill>
              </a:rPr>
              <a:t>law of error propagation</a:t>
            </a:r>
            <a:r>
              <a:rPr lang="en-GB" sz="1400" dirty="0" smtClean="0"/>
              <a:t>,</a:t>
            </a:r>
          </a:p>
          <a:p>
            <a:endParaRPr lang="en-GB" sz="1400" dirty="0" smtClean="0"/>
          </a:p>
          <a:p>
            <a:endParaRPr lang="en-GB" sz="1400" dirty="0" smtClean="0"/>
          </a:p>
          <a:p>
            <a:endParaRPr lang="en-GB" sz="1400" dirty="0" smtClean="0"/>
          </a:p>
          <a:p>
            <a:r>
              <a:rPr lang="en-GB" sz="1400" dirty="0" smtClean="0"/>
              <a:t>The different countries have estimated the GNSS and levelling accuracies in somewhat different ways. Here a </a:t>
            </a:r>
            <a:r>
              <a:rPr lang="en-GB" sz="1400" dirty="0" smtClean="0">
                <a:solidFill>
                  <a:srgbClr val="FF0000"/>
                </a:solidFill>
              </a:rPr>
              <a:t>unified compromise is assumed</a:t>
            </a:r>
            <a:r>
              <a:rPr lang="en-GB" sz="1400" dirty="0" smtClean="0"/>
              <a:t>, which is believed to be reasonably realistic. The relative GNSS/levelling standard uncertainties are set to</a:t>
            </a:r>
          </a:p>
          <a:p>
            <a:pPr lvl="1">
              <a:spcBef>
                <a:spcPts val="600"/>
              </a:spcBef>
            </a:pPr>
            <a:r>
              <a:rPr lang="en-GB" sz="1200" dirty="0"/>
              <a:t>10-15 </a:t>
            </a:r>
            <a:r>
              <a:rPr lang="en-GB" sz="1200" dirty="0" smtClean="0"/>
              <a:t>mm in Denmark and Estonia (small, flat countries with comparatively good data)</a:t>
            </a:r>
            <a:endParaRPr lang="en-GB" sz="1200" dirty="0"/>
          </a:p>
          <a:p>
            <a:pPr lvl="1">
              <a:spcBef>
                <a:spcPts val="600"/>
              </a:spcBef>
            </a:pPr>
            <a:r>
              <a:rPr lang="en-GB" sz="1200" dirty="0" smtClean="0"/>
              <a:t>15-20 mm in all the other countries.  </a:t>
            </a:r>
          </a:p>
          <a:p>
            <a:pPr lvl="1">
              <a:spcBef>
                <a:spcPts val="600"/>
              </a:spcBef>
            </a:pPr>
            <a:r>
              <a:rPr lang="en-GB" sz="1200" dirty="0" smtClean="0"/>
              <a:t>20-25 mm over the whole Nordic/Baltic area (large area, includes remaining uncertainties due to that the different national reference system realisations differ from each other) </a:t>
            </a:r>
          </a:p>
          <a:p>
            <a:pPr>
              <a:spcBef>
                <a:spcPts val="1200"/>
              </a:spcBef>
            </a:pPr>
            <a:r>
              <a:rPr lang="en-GB" sz="1400" dirty="0" smtClean="0"/>
              <a:t>It is concluded that the standard uncertainty of the NKG2015 model is at least somewhere around </a:t>
            </a:r>
            <a:r>
              <a:rPr lang="en-GB" sz="1400" dirty="0" smtClean="0">
                <a:solidFill>
                  <a:srgbClr val="FF0000"/>
                </a:solidFill>
              </a:rPr>
              <a:t>15-20 mm on land</a:t>
            </a:r>
            <a:r>
              <a:rPr lang="en-GB" sz="1400" dirty="0" smtClean="0"/>
              <a:t>. In areas/countries with </a:t>
            </a:r>
            <a:r>
              <a:rPr lang="en-GB" sz="1400" dirty="0" smtClean="0">
                <a:solidFill>
                  <a:srgbClr val="FF0000"/>
                </a:solidFill>
              </a:rPr>
              <a:t>good data and a smooth gravity field, </a:t>
            </a:r>
            <a:r>
              <a:rPr lang="en-GB" sz="1400" dirty="0" smtClean="0"/>
              <a:t>the accuracy is higher with a standard uncertainty in the vicinity of </a:t>
            </a:r>
            <a:r>
              <a:rPr lang="en-GB" sz="1400" dirty="0" smtClean="0">
                <a:solidFill>
                  <a:srgbClr val="FF0000"/>
                </a:solidFill>
              </a:rPr>
              <a:t>10 mm</a:t>
            </a:r>
            <a:r>
              <a:rPr lang="en-GB" sz="1400" dirty="0" smtClean="0"/>
              <a:t>. </a:t>
            </a:r>
            <a:endParaRPr lang="en-GB" sz="1400" dirty="0"/>
          </a:p>
          <a:p>
            <a:pPr lvl="1">
              <a:spcBef>
                <a:spcPts val="600"/>
              </a:spcBef>
            </a:pPr>
            <a:endParaRPr lang="en-GB" sz="1200" dirty="0" smtClean="0"/>
          </a:p>
          <a:p>
            <a:pPr lvl="1">
              <a:spcBef>
                <a:spcPts val="600"/>
              </a:spcBef>
            </a:pPr>
            <a:endParaRPr lang="en-GB" sz="1200" dirty="0"/>
          </a:p>
        </p:txBody>
      </p:sp>
      <p:graphicFrame>
        <p:nvGraphicFramePr>
          <p:cNvPr id="4" name="Obj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009466"/>
              </p:ext>
            </p:extLst>
          </p:nvPr>
        </p:nvGraphicFramePr>
        <p:xfrm>
          <a:off x="2483768" y="1628800"/>
          <a:ext cx="4030067" cy="3703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35" name="Equation" r:id="rId4" imgW="3314520" imgH="304560" progId="Equation.DSMT4">
                  <p:embed/>
                </p:oleObj>
              </mc:Choice>
              <mc:Fallback>
                <p:oleObj name="Equation" r:id="rId4" imgW="3314520" imgH="30456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1628800"/>
                        <a:ext cx="4030067" cy="3703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522" name="Picture 25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19146"/>
            <a:ext cx="10081120" cy="21536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346283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ruta 11"/>
          <p:cNvSpPr txBox="1"/>
          <p:nvPr/>
        </p:nvSpPr>
        <p:spPr>
          <a:xfrm>
            <a:off x="899592" y="408302"/>
            <a:ext cx="7067500" cy="366254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pPr algn="ctr">
              <a:lnSpc>
                <a:spcPts val="3200"/>
              </a:lnSpc>
              <a:spcAft>
                <a:spcPts val="0"/>
              </a:spcAft>
            </a:pPr>
            <a:r>
              <a:rPr lang="en-GB" sz="2200" b="1" dirty="0" smtClean="0">
                <a:latin typeface="Verdana"/>
              </a:rPr>
              <a:t>Introduction</a:t>
            </a:r>
            <a:endParaRPr lang="en-GB" sz="2200" b="1" dirty="0">
              <a:latin typeface="Verdana"/>
            </a:endParaRPr>
          </a:p>
        </p:txBody>
      </p:sp>
      <p:sp>
        <p:nvSpPr>
          <p:cNvPr id="9" name="textruta 8"/>
          <p:cNvSpPr txBox="1"/>
          <p:nvPr/>
        </p:nvSpPr>
        <p:spPr>
          <a:xfrm>
            <a:off x="407564" y="1052736"/>
            <a:ext cx="7826701" cy="5909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eaLnBrk="1" hangingPunct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Verdana" charset="0"/>
                <a:cs typeface="Verdana" charset="0"/>
              </a:rPr>
              <a:t>The </a:t>
            </a:r>
            <a:r>
              <a:rPr lang="en-GB" sz="16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NKG2015 geoid model</a:t>
            </a:r>
            <a:r>
              <a:rPr lang="en-GB" sz="1600" dirty="0" smtClean="0">
                <a:latin typeface="Verdana" charset="0"/>
                <a:cs typeface="Verdana" charset="0"/>
              </a:rPr>
              <a:t> project started in 2011 with the goal to compute the next official NKG (quasi)geoid model in Nordic and Baltic cooperation</a:t>
            </a:r>
          </a:p>
          <a:p>
            <a:pPr marL="285750" indent="-285750" eaLnBrk="1" hangingPunct="1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Verdana" charset="0"/>
                <a:cs typeface="Verdana" charset="0"/>
              </a:rPr>
              <a:t>The project has consisted of the following parts:</a:t>
            </a:r>
          </a:p>
          <a:p>
            <a:pPr marL="742950" lvl="1" indent="-285750">
              <a:spcAft>
                <a:spcPts val="1200"/>
              </a:spcAft>
              <a:buFont typeface="Symbol" panose="05050102010706020507" pitchFamily="18" charset="2"/>
              <a:buChar char=""/>
            </a:pPr>
            <a:r>
              <a:rPr lang="en-GB" sz="1400" dirty="0" smtClean="0">
                <a:latin typeface="Verdana" charset="0"/>
                <a:cs typeface="Verdana" charset="0"/>
              </a:rPr>
              <a:t>Specification (what to do, definitions/conventions</a:t>
            </a:r>
            <a:r>
              <a:rPr lang="en-GB" sz="1400" dirty="0">
                <a:latin typeface="Verdana" charset="0"/>
                <a:cs typeface="Verdana" charset="0"/>
              </a:rPr>
              <a:t> </a:t>
            </a:r>
            <a:r>
              <a:rPr lang="en-GB" sz="1400" dirty="0" smtClean="0">
                <a:latin typeface="Verdana" charset="0"/>
                <a:cs typeface="Verdana" charset="0"/>
              </a:rPr>
              <a:t>on reference systems/frames, permanent tide, postglacial land uplift epoch, etc.) </a:t>
            </a:r>
          </a:p>
          <a:p>
            <a:pPr marL="742950" lvl="1" indent="-285750">
              <a:spcAft>
                <a:spcPts val="1200"/>
              </a:spcAft>
              <a:buFont typeface="Symbol" panose="05050102010706020507" pitchFamily="18" charset="2"/>
              <a:buChar char=""/>
            </a:pPr>
            <a:r>
              <a:rPr lang="en-GB" sz="1400" dirty="0" smtClean="0">
                <a:latin typeface="Verdana" charset="0"/>
                <a:cs typeface="Verdana" charset="0"/>
              </a:rPr>
              <a:t>Data updates (gravity database, DEM, GNSS/levelling, Ice thickness model)</a:t>
            </a:r>
          </a:p>
          <a:p>
            <a:pPr marL="742950" lvl="1" indent="-285750">
              <a:spcAft>
                <a:spcPts val="1200"/>
              </a:spcAft>
              <a:buFont typeface="Symbol" panose="05050102010706020507" pitchFamily="18" charset="2"/>
              <a:buChar char=""/>
            </a:pPr>
            <a:r>
              <a:rPr lang="en-GB" sz="1400" dirty="0" smtClean="0">
                <a:latin typeface="Verdana" charset="0"/>
                <a:cs typeface="Verdana" charset="0"/>
              </a:rPr>
              <a:t>Computation (five computation centres, additional gridding investigations)</a:t>
            </a:r>
          </a:p>
          <a:p>
            <a:pPr marL="742950" lvl="1" indent="-285750">
              <a:spcAft>
                <a:spcPts val="1200"/>
              </a:spcAft>
              <a:buFont typeface="Symbol" panose="05050102010706020507" pitchFamily="18" charset="2"/>
              <a:buChar char=""/>
            </a:pPr>
            <a:r>
              <a:rPr lang="en-GB" sz="1400" dirty="0" smtClean="0">
                <a:latin typeface="Verdana" charset="0"/>
                <a:cs typeface="Verdana" charset="0"/>
              </a:rPr>
              <a:t>Publication (on-going)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The </a:t>
            </a:r>
            <a:r>
              <a:rPr lang="en-GB" sz="1600" dirty="0" smtClean="0">
                <a:solidFill>
                  <a:srgbClr val="FF0000"/>
                </a:solidFill>
              </a:rPr>
              <a:t>final NKG2015 model is hereby released.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The </a:t>
            </a:r>
            <a:r>
              <a:rPr lang="en-GB" sz="1600" dirty="0">
                <a:solidFill>
                  <a:srgbClr val="FF0000"/>
                </a:solidFill>
              </a:rPr>
              <a:t>main purpose of this </a:t>
            </a:r>
            <a:r>
              <a:rPr lang="en-GB" sz="1600" dirty="0" smtClean="0">
                <a:solidFill>
                  <a:srgbClr val="FF0000"/>
                </a:solidFill>
              </a:rPr>
              <a:t>presentation </a:t>
            </a:r>
            <a:r>
              <a:rPr lang="en-GB" sz="1600" dirty="0"/>
              <a:t>is to </a:t>
            </a:r>
            <a:r>
              <a:rPr lang="en-GB" sz="1600" dirty="0" smtClean="0"/>
              <a:t>describe he project and the computations </a:t>
            </a:r>
            <a:r>
              <a:rPr lang="en-GB" sz="1600" dirty="0"/>
              <a:t>that led to the new NKG2015 </a:t>
            </a:r>
            <a:r>
              <a:rPr lang="en-GB" sz="1600" dirty="0" smtClean="0"/>
              <a:t>geoid </a:t>
            </a:r>
            <a:r>
              <a:rPr lang="en-GB" sz="1600" dirty="0"/>
              <a:t>model</a:t>
            </a:r>
            <a:r>
              <a:rPr lang="en-GB" sz="1600" dirty="0" smtClean="0"/>
              <a:t>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The </a:t>
            </a:r>
            <a:r>
              <a:rPr lang="en-GB" sz="1600" dirty="0"/>
              <a:t>model is </a:t>
            </a:r>
            <a:r>
              <a:rPr lang="en-GB" sz="1600" dirty="0" smtClean="0"/>
              <a:t>compared </a:t>
            </a:r>
            <a:r>
              <a:rPr lang="en-GB" sz="1600" dirty="0"/>
              <a:t>with </a:t>
            </a:r>
            <a:r>
              <a:rPr lang="en-GB" sz="1600" dirty="0" smtClean="0"/>
              <a:t>some other </a:t>
            </a:r>
            <a:r>
              <a:rPr lang="en-GB" sz="1600" dirty="0"/>
              <a:t>models available over the region. </a:t>
            </a:r>
            <a:endParaRPr lang="en-GB" sz="1600" dirty="0" smtClean="0"/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It is also investigated how much the efforts to transform the GNSS ellipsoidal heights affects the fit of the gravimetric model to GNSS/levelling.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1600" dirty="0" smtClean="0"/>
          </a:p>
          <a:p>
            <a:pPr>
              <a:spcAft>
                <a:spcPts val="1200"/>
              </a:spcAft>
            </a:pPr>
            <a:endParaRPr lang="en-GB" sz="1400" dirty="0" smtClean="0">
              <a:latin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13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7921625" cy="863600"/>
          </a:xfrm>
        </p:spPr>
        <p:txBody>
          <a:bodyPr/>
          <a:lstStyle/>
          <a:p>
            <a:pPr algn="ctr"/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11560" y="620688"/>
            <a:ext cx="8136904" cy="396081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500" dirty="0" smtClean="0"/>
              <a:t>The final </a:t>
            </a:r>
            <a:r>
              <a:rPr lang="en-GB" sz="1500" dirty="0" smtClean="0">
                <a:solidFill>
                  <a:srgbClr val="FF0000"/>
                </a:solidFill>
              </a:rPr>
              <a:t>NKG2015 (quasi)geoid model </a:t>
            </a:r>
            <a:r>
              <a:rPr lang="en-GB" sz="1500" dirty="0" smtClean="0"/>
              <a:t>is hereby released. 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500" dirty="0" smtClean="0"/>
              <a:t>It has been computed in </a:t>
            </a:r>
            <a:r>
              <a:rPr lang="en-GB" sz="1500" dirty="0" smtClean="0">
                <a:solidFill>
                  <a:srgbClr val="FF0000"/>
                </a:solidFill>
              </a:rPr>
              <a:t>Nordic/Baltic co-operation</a:t>
            </a:r>
            <a:r>
              <a:rPr lang="en-GB" sz="1500" dirty="0" smtClean="0"/>
              <a:t> in a long term project under the umbrella of NKG (Nordic Geodetic Commission).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500" dirty="0" smtClean="0"/>
              <a:t>The final gravimetric model is computed using the </a:t>
            </a:r>
            <a:r>
              <a:rPr lang="en-GB" sz="1500" dirty="0" smtClean="0">
                <a:solidFill>
                  <a:srgbClr val="FF0000"/>
                </a:solidFill>
              </a:rPr>
              <a:t>LSMSA</a:t>
            </a:r>
            <a:r>
              <a:rPr lang="en-GB" sz="1500" dirty="0" smtClean="0"/>
              <a:t> method.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500" dirty="0" smtClean="0"/>
              <a:t>The standard deviation in the </a:t>
            </a:r>
            <a:r>
              <a:rPr lang="en-GB" sz="1500" dirty="0" smtClean="0">
                <a:solidFill>
                  <a:srgbClr val="FF0000"/>
                </a:solidFill>
              </a:rPr>
              <a:t>1-parameter fit to GNSS/levelling </a:t>
            </a:r>
            <a:r>
              <a:rPr lang="en-GB" sz="1500" dirty="0" smtClean="0"/>
              <a:t>is </a:t>
            </a:r>
            <a:br>
              <a:rPr lang="en-GB" sz="1500" dirty="0" smtClean="0"/>
            </a:br>
            <a:r>
              <a:rPr lang="en-GB" sz="1500" dirty="0" smtClean="0">
                <a:solidFill>
                  <a:srgbClr val="FF0000"/>
                </a:solidFill>
              </a:rPr>
              <a:t>2.85 cm</a:t>
            </a:r>
            <a:r>
              <a:rPr lang="en-GB" sz="1500" dirty="0" smtClean="0"/>
              <a:t>, which is significantly better than for previous models. 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500" dirty="0" smtClean="0"/>
              <a:t>The </a:t>
            </a:r>
            <a:r>
              <a:rPr lang="en-GB" sz="1500" dirty="0" smtClean="0">
                <a:solidFill>
                  <a:srgbClr val="FF0000"/>
                </a:solidFill>
              </a:rPr>
              <a:t>relative accuracy </a:t>
            </a:r>
            <a:r>
              <a:rPr lang="en-GB" sz="1500" dirty="0" smtClean="0"/>
              <a:t>of the NKG2015 model is estimated to </a:t>
            </a:r>
            <a:r>
              <a:rPr lang="en-GB" sz="1500" dirty="0" smtClean="0">
                <a:solidFill>
                  <a:srgbClr val="FF0000"/>
                </a:solidFill>
              </a:rPr>
              <a:t>~15-20 mm </a:t>
            </a:r>
            <a:br>
              <a:rPr lang="en-GB" sz="1500" dirty="0" smtClean="0">
                <a:solidFill>
                  <a:srgbClr val="FF0000"/>
                </a:solidFill>
              </a:rPr>
            </a:br>
            <a:r>
              <a:rPr lang="en-GB" sz="1500" dirty="0" smtClean="0">
                <a:solidFill>
                  <a:srgbClr val="FF0000"/>
                </a:solidFill>
              </a:rPr>
              <a:t>(1 sigma) on land</a:t>
            </a:r>
            <a:r>
              <a:rPr lang="en-GB" sz="1500" dirty="0" smtClean="0"/>
              <a:t>. In some sub-areas </a:t>
            </a:r>
            <a:r>
              <a:rPr lang="en-GB" sz="1500" dirty="0"/>
              <a:t>(countries</a:t>
            </a:r>
            <a:r>
              <a:rPr lang="en-GB" sz="1500" dirty="0" smtClean="0"/>
              <a:t>), </a:t>
            </a:r>
            <a:r>
              <a:rPr lang="en-GB" sz="1500" dirty="0"/>
              <a:t>the </a:t>
            </a:r>
            <a:r>
              <a:rPr lang="en-GB" sz="1500" dirty="0" smtClean="0"/>
              <a:t>accuracy is higher (standard uncertainty around </a:t>
            </a:r>
            <a:r>
              <a:rPr lang="en-GB" sz="1500" dirty="0" smtClean="0">
                <a:solidFill>
                  <a:srgbClr val="FF0000"/>
                </a:solidFill>
              </a:rPr>
              <a:t>10 mm</a:t>
            </a:r>
            <a:r>
              <a:rPr lang="en-GB" sz="1500" dirty="0" smtClean="0"/>
              <a:t>).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500" dirty="0" smtClean="0"/>
              <a:t>The NKG2015 geoid model will now be used as a basis to compute </a:t>
            </a:r>
            <a:r>
              <a:rPr lang="en-GB" sz="1500" dirty="0" smtClean="0">
                <a:solidFill>
                  <a:srgbClr val="FF0000"/>
                </a:solidFill>
              </a:rPr>
              <a:t>national height correction models</a:t>
            </a:r>
            <a:r>
              <a:rPr lang="en-GB" sz="1500" dirty="0" smtClean="0"/>
              <a:t>, for instance in Sweden. Since </a:t>
            </a:r>
            <a:r>
              <a:rPr lang="en-GB" sz="1500" dirty="0"/>
              <a:t>the </a:t>
            </a:r>
            <a:r>
              <a:rPr lang="en-GB" sz="1500" dirty="0" smtClean="0"/>
              <a:t>final model </a:t>
            </a:r>
            <a:r>
              <a:rPr lang="en-GB" sz="1500" dirty="0"/>
              <a:t>has been fitted </a:t>
            </a:r>
            <a:r>
              <a:rPr lang="en-GB" sz="1500" dirty="0" smtClean="0"/>
              <a:t>to GNSS/levelling </a:t>
            </a:r>
            <a:r>
              <a:rPr lang="en-GB" sz="1500" dirty="0"/>
              <a:t>with a </a:t>
            </a:r>
            <a:r>
              <a:rPr lang="en-GB" sz="1500" dirty="0" smtClean="0"/>
              <a:t>1-parameter </a:t>
            </a:r>
            <a:r>
              <a:rPr lang="en-GB" sz="1500" dirty="0"/>
              <a:t>transformation, and since it also includes a correction between the zero and non-tidal </a:t>
            </a:r>
            <a:r>
              <a:rPr lang="en-GB" sz="1500" dirty="0" smtClean="0"/>
              <a:t>permanent tide </a:t>
            </a:r>
            <a:r>
              <a:rPr lang="en-GB" sz="1500" dirty="0"/>
              <a:t>systems, it is also </a:t>
            </a:r>
            <a:r>
              <a:rPr lang="en-GB" sz="1500" dirty="0">
                <a:solidFill>
                  <a:srgbClr val="FF0000"/>
                </a:solidFill>
              </a:rPr>
              <a:t>directly usable for GNSS height determination</a:t>
            </a:r>
            <a:r>
              <a:rPr lang="en-GB" sz="1500" dirty="0" smtClean="0"/>
              <a:t>.</a:t>
            </a: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GB" sz="1500" dirty="0" smtClean="0"/>
              <a:t>This is not the end of geoid determination in the NKG area: Right now the main focus is on the </a:t>
            </a:r>
            <a:r>
              <a:rPr lang="en-GB" sz="1500" dirty="0" smtClean="0">
                <a:solidFill>
                  <a:srgbClr val="FF0000"/>
                </a:solidFill>
              </a:rPr>
              <a:t>Baltic Sea </a:t>
            </a:r>
            <a:r>
              <a:rPr lang="en-GB" sz="1500" dirty="0" smtClean="0"/>
              <a:t>geoid in the EU project </a:t>
            </a:r>
            <a:r>
              <a:rPr lang="en-GB" sz="1500" dirty="0" smtClean="0">
                <a:solidFill>
                  <a:srgbClr val="FF0000"/>
                </a:solidFill>
              </a:rPr>
              <a:t>FAMOS</a:t>
            </a:r>
            <a:r>
              <a:rPr lang="en-GB" sz="1500" dirty="0" smtClean="0"/>
              <a:t>, for which the NKG2015 will be used as </a:t>
            </a:r>
            <a:r>
              <a:rPr lang="en-GB" sz="1500" dirty="0" smtClean="0">
                <a:solidFill>
                  <a:srgbClr val="FF0000"/>
                </a:solidFill>
              </a:rPr>
              <a:t>initial reference model</a:t>
            </a:r>
            <a:r>
              <a:rPr lang="en-GB" sz="1500" dirty="0" smtClean="0"/>
              <a:t> (to be checked and improved).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sz="1500" dirty="0" smtClean="0"/>
              <a:t>It </a:t>
            </a:r>
            <a:r>
              <a:rPr lang="en-GB" sz="1500" smtClean="0"/>
              <a:t>is the </a:t>
            </a:r>
            <a:r>
              <a:rPr lang="en-GB" sz="1500" dirty="0" smtClean="0"/>
              <a:t>intention to </a:t>
            </a:r>
            <a:r>
              <a:rPr lang="en-GB" sz="1500" dirty="0" smtClean="0">
                <a:solidFill>
                  <a:srgbClr val="FF0000"/>
                </a:solidFill>
              </a:rPr>
              <a:t>publish</a:t>
            </a:r>
            <a:r>
              <a:rPr lang="en-GB" sz="1500" dirty="0" smtClean="0"/>
              <a:t> this work in two reviewed papers: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sz="1300" dirty="0" smtClean="0"/>
              <a:t>General NKG2015 geoid model paper (Ågren et al. 201X)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sz="1300" dirty="0" smtClean="0"/>
              <a:t>More specialised paper on gravity data gridding (Märdla et al. 2016)</a:t>
            </a:r>
          </a:p>
          <a:p>
            <a:pPr lvl="1">
              <a:spcBef>
                <a:spcPts val="0"/>
              </a:spcBef>
              <a:spcAft>
                <a:spcPts val="1000"/>
              </a:spcAft>
            </a:pPr>
            <a:endParaRPr lang="en-GB" sz="1300" dirty="0" smtClean="0"/>
          </a:p>
          <a:p>
            <a:pPr>
              <a:spcBef>
                <a:spcPts val="0"/>
              </a:spcBef>
              <a:spcAft>
                <a:spcPts val="1000"/>
              </a:spcAft>
            </a:pPr>
            <a:endParaRPr lang="sv-SE" sz="1500" dirty="0"/>
          </a:p>
          <a:p>
            <a:pPr>
              <a:spcBef>
                <a:spcPts val="0"/>
              </a:spcBef>
              <a:spcAft>
                <a:spcPts val="1000"/>
              </a:spcAft>
            </a:pPr>
            <a:endParaRPr lang="en-GB" sz="1500" dirty="0" smtClean="0"/>
          </a:p>
          <a:p>
            <a:pPr>
              <a:spcBef>
                <a:spcPts val="0"/>
              </a:spcBef>
              <a:spcAft>
                <a:spcPts val="1000"/>
              </a:spcAft>
            </a:pPr>
            <a:endParaRPr lang="en-GB" sz="1500" dirty="0" smtClean="0"/>
          </a:p>
        </p:txBody>
      </p:sp>
    </p:spTree>
    <p:extLst>
      <p:ext uri="{BB962C8B-B14F-4D97-AF65-F5344CB8AC3E}">
        <p14:creationId xmlns:p14="http://schemas.microsoft.com/office/powerpoint/2010/main" val="382235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3568" y="2708920"/>
            <a:ext cx="7921625" cy="863600"/>
          </a:xfrm>
        </p:spPr>
        <p:txBody>
          <a:bodyPr/>
          <a:lstStyle/>
          <a:p>
            <a:pPr algn="ctr"/>
            <a:r>
              <a:rPr lang="en-GB" sz="2800" dirty="0" smtClean="0"/>
              <a:t>Extra slide</a:t>
            </a:r>
            <a:r>
              <a:rPr lang="en-GB" sz="2800" dirty="0"/>
              <a:t/>
            </a:r>
            <a:br>
              <a:rPr lang="en-GB" sz="2800" dirty="0"/>
            </a:br>
            <a:endParaRPr lang="en-GB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24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82479"/>
            <a:ext cx="4052126" cy="4538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424936" cy="863600"/>
          </a:xfrm>
        </p:spPr>
        <p:txBody>
          <a:bodyPr/>
          <a:lstStyle/>
          <a:p>
            <a:pPr algn="ctr"/>
            <a:r>
              <a:rPr lang="en-GB" sz="1800" dirty="0" smtClean="0"/>
              <a:t>Difference between the final NKG2015 model and the preliminary model from March 2016 (WG meeting in Tallinn)</a:t>
            </a:r>
            <a:endParaRPr lang="en-GB" sz="18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360352" y="1196752"/>
            <a:ext cx="3783648" cy="3960812"/>
          </a:xfrm>
        </p:spPr>
        <p:txBody>
          <a:bodyPr/>
          <a:lstStyle/>
          <a:p>
            <a:pPr marL="0" indent="0">
              <a:buNone/>
            </a:pPr>
            <a:r>
              <a:rPr lang="en-GB" sz="1200" dirty="0" smtClean="0"/>
              <a:t>The differences between these two models are the following:</a:t>
            </a:r>
          </a:p>
          <a:p>
            <a:pPr>
              <a:spcBef>
                <a:spcPts val="1200"/>
              </a:spcBef>
            </a:pPr>
            <a:r>
              <a:rPr lang="en-GB" sz="1200" dirty="0"/>
              <a:t>D</a:t>
            </a:r>
            <a:r>
              <a:rPr lang="en-GB" sz="1200" dirty="0" smtClean="0"/>
              <a:t>ata updates as decided in Tallinn:</a:t>
            </a:r>
          </a:p>
          <a:p>
            <a:pPr lvl="1"/>
            <a:r>
              <a:rPr lang="en-GB" sz="1200" dirty="0" smtClean="0"/>
              <a:t>Data added in several Norwegian fjords and Lake </a:t>
            </a:r>
            <a:r>
              <a:rPr lang="en-GB" sz="1200" dirty="0" err="1" smtClean="0"/>
              <a:t>Mjøsa</a:t>
            </a:r>
            <a:r>
              <a:rPr lang="en-GB" sz="1200" dirty="0" smtClean="0"/>
              <a:t> .</a:t>
            </a:r>
          </a:p>
          <a:p>
            <a:pPr lvl="1"/>
            <a:r>
              <a:rPr lang="en-GB" sz="1200" dirty="0" smtClean="0"/>
              <a:t>Data corrections in the North Sea</a:t>
            </a:r>
          </a:p>
          <a:p>
            <a:pPr>
              <a:spcBef>
                <a:spcPts val="1200"/>
              </a:spcBef>
            </a:pPr>
            <a:r>
              <a:rPr lang="en-GB" sz="1200" dirty="0" smtClean="0"/>
              <a:t>Improved gridding in Norway. The investigations by Silja et al. (2016) clearly show that a more exact interpolation is needed there. </a:t>
            </a:r>
          </a:p>
          <a:p>
            <a:pPr>
              <a:spcBef>
                <a:spcPts val="1200"/>
              </a:spcBef>
            </a:pPr>
            <a:r>
              <a:rPr lang="en-GB" sz="1200" dirty="0"/>
              <a:t>Right now many observations in Norway have the a priori standard error </a:t>
            </a:r>
            <a:br>
              <a:rPr lang="en-GB" sz="1200" dirty="0"/>
            </a:br>
            <a:r>
              <a:rPr lang="en-GB" sz="1200" dirty="0"/>
              <a:t>5 </a:t>
            </a:r>
            <a:r>
              <a:rPr lang="en-GB" sz="1200" dirty="0" err="1"/>
              <a:t>mGal</a:t>
            </a:r>
            <a:r>
              <a:rPr lang="en-GB" sz="1200" dirty="0"/>
              <a:t> in the NKG DB, which gives a too </a:t>
            </a:r>
            <a:r>
              <a:rPr lang="en-GB" sz="1200" dirty="0" smtClean="0"/>
              <a:t>smooth </a:t>
            </a:r>
            <a:r>
              <a:rPr lang="en-GB" sz="1200" dirty="0"/>
              <a:t>interpolation around the fjords. </a:t>
            </a:r>
          </a:p>
          <a:p>
            <a:pPr>
              <a:spcBef>
                <a:spcPts val="1200"/>
              </a:spcBef>
            </a:pPr>
            <a:r>
              <a:rPr lang="en-GB" sz="1200" dirty="0" smtClean="0"/>
              <a:t>This was solved by using the constant a priori standard error 0.5 </a:t>
            </a:r>
            <a:r>
              <a:rPr lang="en-GB" sz="1200" dirty="0" err="1" smtClean="0"/>
              <a:t>mGal</a:t>
            </a:r>
            <a:r>
              <a:rPr lang="en-GB" sz="1200" dirty="0" smtClean="0"/>
              <a:t> in LSC in Norway only. Everywhere else the individual standard errors in the NKG DB are used.</a:t>
            </a:r>
          </a:p>
          <a:p>
            <a:pPr>
              <a:spcBef>
                <a:spcPts val="1200"/>
              </a:spcBef>
            </a:pPr>
            <a:r>
              <a:rPr lang="en-GB" sz="1200" dirty="0" smtClean="0"/>
              <a:t>Improved cross validation, with graphical inspection and a higher rejection limit (30 </a:t>
            </a:r>
            <a:r>
              <a:rPr lang="en-GB" sz="1200" dirty="0" err="1" smtClean="0"/>
              <a:t>mGal</a:t>
            </a:r>
            <a:r>
              <a:rPr lang="en-GB" sz="1200" dirty="0" smtClean="0"/>
              <a:t>). 116 observations are removed for the final model.</a:t>
            </a:r>
            <a:endParaRPr lang="en-GB" sz="12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085" y="1082479"/>
            <a:ext cx="5414667" cy="4682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Tabell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912190"/>
              </p:ext>
            </p:extLst>
          </p:nvPr>
        </p:nvGraphicFramePr>
        <p:xfrm>
          <a:off x="395536" y="5877272"/>
          <a:ext cx="4219546" cy="57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5748"/>
                <a:gridCol w="804912"/>
                <a:gridCol w="871987"/>
                <a:gridCol w="871987"/>
                <a:gridCol w="804912"/>
              </a:tblGrid>
              <a:tr h="228405"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Min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Max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Mean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err="1" smtClean="0">
                          <a:solidFill>
                            <a:schemeClr val="tx1"/>
                          </a:solidFill>
                        </a:rPr>
                        <a:t>StdDev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RMS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75651"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-0.2575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0.2078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-0.0002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0.0065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300" dirty="0" smtClean="0">
                          <a:solidFill>
                            <a:schemeClr val="tx1"/>
                          </a:solidFill>
                        </a:rPr>
                        <a:t>0.0065</a:t>
                      </a:r>
                      <a:endParaRPr lang="sv-SE" sz="1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004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7921625" cy="863600"/>
          </a:xfrm>
        </p:spPr>
        <p:txBody>
          <a:bodyPr/>
          <a:lstStyle/>
          <a:p>
            <a:pPr algn="ctr"/>
            <a:r>
              <a:rPr lang="en-GB" dirty="0" smtClean="0"/>
              <a:t>Initial decisions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67544" y="1124744"/>
            <a:ext cx="8280920" cy="4680173"/>
          </a:xfrm>
        </p:spPr>
        <p:txBody>
          <a:bodyPr/>
          <a:lstStyle/>
          <a:p>
            <a:pPr marL="285750" indent="-285750">
              <a:spcBef>
                <a:spcPts val="0"/>
              </a:spcBef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GB" dirty="0" smtClean="0">
                <a:latin typeface="Verdana" charset="0"/>
                <a:cs typeface="Verdana" charset="0"/>
              </a:rPr>
              <a:t>The </a:t>
            </a:r>
            <a:r>
              <a:rPr lang="en-GB" dirty="0">
                <a:latin typeface="Verdana" charset="0"/>
                <a:cs typeface="Verdana" charset="0"/>
              </a:rPr>
              <a:t>NKG2015 model </a:t>
            </a:r>
            <a:r>
              <a:rPr lang="en-GB" dirty="0" smtClean="0">
                <a:latin typeface="Verdana" charset="0"/>
                <a:cs typeface="Verdana" charset="0"/>
              </a:rPr>
              <a:t>is a </a:t>
            </a:r>
            <a:r>
              <a:rPr lang="en-GB" dirty="0">
                <a:solidFill>
                  <a:srgbClr val="FF0000"/>
                </a:solidFill>
                <a:latin typeface="Verdana" charset="0"/>
                <a:cs typeface="Verdana" charset="0"/>
              </a:rPr>
              <a:t>quasigeoid </a:t>
            </a:r>
            <a:r>
              <a:rPr lang="en-GB" dirty="0" smtClean="0">
                <a:latin typeface="Verdana" charset="0"/>
                <a:cs typeface="Verdana" charset="0"/>
              </a:rPr>
              <a:t>model. This choice was made to be consistent with the national height systems, which are all realisations of </a:t>
            </a:r>
            <a:r>
              <a:rPr lang="en-GB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EVRS</a:t>
            </a:r>
            <a:r>
              <a:rPr lang="en-GB" dirty="0" smtClean="0">
                <a:latin typeface="Verdana" charset="0"/>
                <a:cs typeface="Verdana" charset="0"/>
              </a:rPr>
              <a:t> (European Vertical Reference System).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 smtClean="0">
                <a:latin typeface="Verdana" charset="0"/>
                <a:cs typeface="Verdana" charset="0"/>
              </a:rPr>
              <a:t>The computation of the gravimetric model and the evaluation using GNSS/levelling is to be made in</a:t>
            </a:r>
          </a:p>
          <a:p>
            <a:pPr marL="742950" lvl="1" indent="-28575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GB" sz="16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common reference systems/frames</a:t>
            </a:r>
            <a:r>
              <a:rPr lang="en-GB" sz="1600" dirty="0" smtClean="0">
                <a:latin typeface="Verdana" charset="0"/>
                <a:cs typeface="Verdana" charset="0"/>
              </a:rPr>
              <a:t> for the whole area,</a:t>
            </a:r>
          </a:p>
          <a:p>
            <a:pPr marL="742950" lvl="1" indent="-28575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GB" sz="1600" dirty="0" smtClean="0">
                <a:latin typeface="Verdana" charset="0"/>
                <a:cs typeface="Verdana" charset="0"/>
              </a:rPr>
              <a:t>the postglacial land uplift reference epoch </a:t>
            </a:r>
            <a:r>
              <a:rPr lang="en-GB" sz="16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2000.0</a:t>
            </a:r>
            <a:r>
              <a:rPr lang="en-GB" sz="1600" dirty="0" smtClean="0">
                <a:latin typeface="Verdana" charset="0"/>
                <a:cs typeface="Verdana" charset="0"/>
              </a:rPr>
              <a:t>,</a:t>
            </a:r>
          </a:p>
          <a:p>
            <a:pPr marL="742950" lvl="1" indent="-285750"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</a:pPr>
            <a:r>
              <a:rPr lang="en-GB" sz="1600" dirty="0" smtClean="0">
                <a:latin typeface="Verdana" charset="0"/>
                <a:cs typeface="Verdana" charset="0"/>
              </a:rPr>
              <a:t>and the </a:t>
            </a:r>
            <a:r>
              <a:rPr lang="en-GB" sz="16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zero </a:t>
            </a:r>
            <a:r>
              <a:rPr lang="en-GB" sz="1600" dirty="0" smtClean="0">
                <a:latin typeface="Verdana" charset="0"/>
                <a:cs typeface="Verdana" charset="0"/>
              </a:rPr>
              <a:t>permanent tide system.</a:t>
            </a:r>
          </a:p>
          <a:p>
            <a:pPr marL="285750" indent="-285750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 smtClean="0">
                <a:latin typeface="Verdana" charset="0"/>
                <a:cs typeface="Verdana" charset="0"/>
              </a:rPr>
              <a:t>All data types are transformed accordingly in the project. (This is not always possible or meaningful, for instance for old, bad gravity data…)</a:t>
            </a:r>
          </a:p>
          <a:p>
            <a:pPr marL="285750" indent="-285750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 smtClean="0">
                <a:latin typeface="Verdana" charset="0"/>
                <a:cs typeface="Verdana" charset="0"/>
              </a:rPr>
              <a:t>The postglacial land uplift corrections are made using the </a:t>
            </a:r>
            <a:r>
              <a:rPr lang="en-GB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NKG2005LU</a:t>
            </a:r>
            <a:r>
              <a:rPr lang="en-GB" dirty="0" smtClean="0">
                <a:latin typeface="Verdana" charset="0"/>
                <a:cs typeface="Verdana" charset="0"/>
              </a:rPr>
              <a:t> model.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GB" dirty="0" smtClean="0">
                <a:latin typeface="Verdana" charset="0"/>
                <a:cs typeface="Verdana" charset="0"/>
              </a:rPr>
              <a:t> </a:t>
            </a:r>
          </a:p>
          <a:p>
            <a:pPr>
              <a:spcAft>
                <a:spcPts val="1200"/>
              </a:spcAft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285797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1124744"/>
            <a:ext cx="6120680" cy="5068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921625" cy="863600"/>
          </a:xfrm>
        </p:spPr>
        <p:txBody>
          <a:bodyPr/>
          <a:lstStyle/>
          <a:p>
            <a:pPr algn="ctr"/>
            <a:r>
              <a:rPr lang="sv-SE" dirty="0" smtClean="0"/>
              <a:t>NKG </a:t>
            </a:r>
            <a:r>
              <a:rPr lang="sv-SE" dirty="0" err="1" smtClean="0"/>
              <a:t>gravity</a:t>
            </a:r>
            <a:r>
              <a:rPr lang="sv-SE" dirty="0" smtClean="0"/>
              <a:t> </a:t>
            </a:r>
            <a:r>
              <a:rPr lang="sv-SE" dirty="0" err="1" smtClean="0"/>
              <a:t>database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183187" y="1124744"/>
            <a:ext cx="3960813" cy="3960812"/>
          </a:xfrm>
        </p:spPr>
        <p:txBody>
          <a:bodyPr/>
          <a:lstStyle/>
          <a:p>
            <a:pPr marL="285750" indent="-285750">
              <a:spcAft>
                <a:spcPts val="600"/>
              </a:spcAft>
            </a:pPr>
            <a:r>
              <a:rPr lang="en-GB" dirty="0" smtClean="0">
                <a:latin typeface="Verdana" charset="0"/>
                <a:cs typeface="Verdana" charset="0"/>
              </a:rPr>
              <a:t>Responsible: Gabriel Strykowski, DTU Space.</a:t>
            </a:r>
          </a:p>
          <a:p>
            <a:pPr marL="285750" indent="-285750">
              <a:spcAft>
                <a:spcPts val="600"/>
              </a:spcAft>
            </a:pPr>
            <a:r>
              <a:rPr lang="en-GB" dirty="0" smtClean="0">
                <a:latin typeface="Verdana" charset="0"/>
                <a:cs typeface="Verdana" charset="0"/>
              </a:rPr>
              <a:t>Has been modernised and is now implemented in </a:t>
            </a:r>
            <a:r>
              <a:rPr lang="en-GB" dirty="0" err="1" smtClean="0">
                <a:latin typeface="Verdana" charset="0"/>
                <a:cs typeface="Verdana" charset="0"/>
              </a:rPr>
              <a:t>PostgrSQL</a:t>
            </a:r>
            <a:r>
              <a:rPr lang="en-GB" dirty="0" smtClean="0">
                <a:latin typeface="Verdana" charset="0"/>
                <a:cs typeface="Verdana" charset="0"/>
              </a:rPr>
              <a:t> with both a line-based and web-based interface, but still using the same </a:t>
            </a:r>
            <a:br>
              <a:rPr lang="en-GB" dirty="0" smtClean="0">
                <a:latin typeface="Verdana" charset="0"/>
                <a:cs typeface="Verdana" charset="0"/>
              </a:rPr>
            </a:br>
            <a:r>
              <a:rPr lang="en-GB" dirty="0" smtClean="0">
                <a:latin typeface="Verdana" charset="0"/>
                <a:cs typeface="Verdana" charset="0"/>
              </a:rPr>
              <a:t>80-character format as before.</a:t>
            </a:r>
          </a:p>
          <a:p>
            <a:pPr marL="285750" indent="-285750">
              <a:spcAft>
                <a:spcPts val="600"/>
              </a:spcAft>
            </a:pPr>
            <a:r>
              <a:rPr lang="en-GB" dirty="0" smtClean="0">
                <a:latin typeface="Verdana" charset="0"/>
                <a:cs typeface="Verdana" charset="0"/>
              </a:rPr>
              <a:t>Horizontal positions and heights transformed to national ETRS 89 and EVRS realisations.</a:t>
            </a:r>
          </a:p>
          <a:p>
            <a:pPr marL="285750" indent="-285750">
              <a:spcAft>
                <a:spcPts val="600"/>
              </a:spcAft>
            </a:pPr>
            <a:r>
              <a:rPr lang="en-GB" dirty="0" smtClean="0">
                <a:latin typeface="Verdana" charset="0"/>
                <a:cs typeface="Verdana" charset="0"/>
              </a:rPr>
              <a:t>Updated with quality checked and new data from </a:t>
            </a:r>
            <a:r>
              <a:rPr lang="en-GB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all</a:t>
            </a:r>
            <a:r>
              <a:rPr lang="en-GB" b="1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 </a:t>
            </a:r>
            <a:r>
              <a:rPr lang="en-GB" dirty="0" smtClean="0">
                <a:latin typeface="Verdana" charset="0"/>
                <a:cs typeface="Verdana" charset="0"/>
              </a:rPr>
              <a:t>the Nordic and Baltic countries. </a:t>
            </a:r>
          </a:p>
          <a:p>
            <a:pPr marL="285750" indent="-285750">
              <a:spcAft>
                <a:spcPts val="600"/>
              </a:spcAft>
            </a:pPr>
            <a:r>
              <a:rPr lang="en-GB" dirty="0" smtClean="0">
                <a:latin typeface="Verdana" charset="0"/>
                <a:cs typeface="Verdana" charset="0"/>
              </a:rPr>
              <a:t>Data transformed to </a:t>
            </a:r>
            <a:r>
              <a:rPr lang="en-GB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zero permanent tide system</a:t>
            </a:r>
            <a:r>
              <a:rPr lang="en-GB" dirty="0" smtClean="0">
                <a:latin typeface="Verdana" charset="0"/>
                <a:cs typeface="Verdana" charset="0"/>
              </a:rPr>
              <a:t> and </a:t>
            </a:r>
            <a:r>
              <a:rPr lang="en-GB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epoch 2000.0</a:t>
            </a:r>
            <a:r>
              <a:rPr lang="en-GB" dirty="0" smtClean="0">
                <a:latin typeface="Verdana" charset="0"/>
                <a:cs typeface="Verdana" charset="0"/>
              </a:rPr>
              <a:t> (if meaningful considering the accuracy, etc.).</a:t>
            </a:r>
          </a:p>
          <a:p>
            <a:pPr marL="285750" indent="-285750">
              <a:spcAft>
                <a:spcPts val="600"/>
              </a:spcAft>
            </a:pPr>
            <a:r>
              <a:rPr lang="en-GB" dirty="0" smtClean="0">
                <a:latin typeface="Verdana" charset="0"/>
                <a:cs typeface="Verdana" charset="0"/>
              </a:rPr>
              <a:t>Version 4 delivered </a:t>
            </a:r>
            <a:br>
              <a:rPr lang="en-GB" dirty="0" smtClean="0">
                <a:latin typeface="Verdana" charset="0"/>
                <a:cs typeface="Verdana" charset="0"/>
              </a:rPr>
            </a:br>
            <a:r>
              <a:rPr lang="en-GB" dirty="0" smtClean="0">
                <a:latin typeface="Verdana" charset="0"/>
                <a:cs typeface="Verdana" charset="0"/>
              </a:rPr>
              <a:t>June 18, 2016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109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4805177" cy="5219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11560" y="332656"/>
            <a:ext cx="7921625" cy="863600"/>
          </a:xfrm>
        </p:spPr>
        <p:txBody>
          <a:bodyPr/>
          <a:lstStyle/>
          <a:p>
            <a:pPr algn="ctr"/>
            <a:r>
              <a:rPr lang="sv-SE" dirty="0" smtClean="0"/>
              <a:t>Digital Elevation </a:t>
            </a:r>
            <a:r>
              <a:rPr lang="sv-SE" dirty="0" err="1" smtClean="0"/>
              <a:t>Model</a:t>
            </a:r>
            <a:r>
              <a:rPr lang="sv-SE" dirty="0" smtClean="0"/>
              <a:t> (DEM)</a:t>
            </a:r>
            <a:endParaRPr lang="sv-SE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364088" y="1700808"/>
            <a:ext cx="4248472" cy="3960812"/>
          </a:xfrm>
        </p:spPr>
        <p:txBody>
          <a:bodyPr/>
          <a:lstStyle/>
          <a:p>
            <a:pPr marL="285750" indent="-285750">
              <a:spcAft>
                <a:spcPts val="600"/>
              </a:spcAft>
            </a:pPr>
            <a:r>
              <a:rPr lang="en-GB" sz="1400" dirty="0" smtClean="0">
                <a:latin typeface="Verdana" charset="0"/>
                <a:cs typeface="Verdana" charset="0"/>
              </a:rPr>
              <a:t>Responsible</a:t>
            </a:r>
            <a:r>
              <a:rPr lang="en-GB" sz="1400" dirty="0">
                <a:latin typeface="Verdana" charset="0"/>
                <a:cs typeface="Verdana" charset="0"/>
              </a:rPr>
              <a:t>: Mirjam </a:t>
            </a:r>
            <a:r>
              <a:rPr lang="en-GB" sz="1400" dirty="0" smtClean="0">
                <a:latin typeface="Verdana" charset="0"/>
                <a:cs typeface="Verdana" charset="0"/>
              </a:rPr>
              <a:t>Bilker-Koivula </a:t>
            </a:r>
            <a:endParaRPr lang="en-GB" sz="1400" dirty="0">
              <a:latin typeface="Verdana" charset="0"/>
              <a:cs typeface="Verdana" charset="0"/>
            </a:endParaRPr>
          </a:p>
          <a:p>
            <a:pPr marL="285750" indent="-285750">
              <a:spcAft>
                <a:spcPts val="600"/>
              </a:spcAft>
            </a:pPr>
            <a:r>
              <a:rPr lang="en-GB" sz="1400" dirty="0">
                <a:latin typeface="Verdana" charset="0"/>
                <a:cs typeface="Verdana" charset="0"/>
              </a:rPr>
              <a:t>3’’x3’’ resolution</a:t>
            </a:r>
          </a:p>
          <a:p>
            <a:pPr marL="285750" indent="-285750">
              <a:spcAft>
                <a:spcPts val="600"/>
              </a:spcAft>
            </a:pPr>
            <a:r>
              <a:rPr lang="en-GB" sz="1400" dirty="0">
                <a:latin typeface="Verdana" charset="0"/>
                <a:cs typeface="Verdana" charset="0"/>
              </a:rPr>
              <a:t>The Nordic part of the EGG08 DTM complemented with new national </a:t>
            </a:r>
            <a:r>
              <a:rPr lang="en-GB" sz="1400" dirty="0" smtClean="0">
                <a:latin typeface="Verdana" charset="0"/>
                <a:cs typeface="Verdana" charset="0"/>
              </a:rPr>
              <a:t/>
            </a:r>
            <a:br>
              <a:rPr lang="en-GB" sz="1400" dirty="0" smtClean="0">
                <a:latin typeface="Verdana" charset="0"/>
                <a:cs typeface="Verdana" charset="0"/>
              </a:rPr>
            </a:br>
            <a:r>
              <a:rPr lang="en-GB" sz="1400" dirty="0" smtClean="0">
                <a:latin typeface="Verdana" charset="0"/>
                <a:cs typeface="Verdana" charset="0"/>
              </a:rPr>
              <a:t>models from </a:t>
            </a:r>
            <a:r>
              <a:rPr lang="en-GB" sz="1400" dirty="0">
                <a:latin typeface="Verdana" charset="0"/>
                <a:cs typeface="Verdana" charset="0"/>
              </a:rPr>
              <a:t>Finland, Estonia, Latvia </a:t>
            </a:r>
            <a:r>
              <a:rPr lang="en-GB" sz="1400" dirty="0" smtClean="0">
                <a:latin typeface="Verdana" charset="0"/>
                <a:cs typeface="Verdana" charset="0"/>
              </a:rPr>
              <a:t/>
            </a:r>
            <a:br>
              <a:rPr lang="en-GB" sz="1400" dirty="0" smtClean="0">
                <a:latin typeface="Verdana" charset="0"/>
                <a:cs typeface="Verdana" charset="0"/>
              </a:rPr>
            </a:br>
            <a:r>
              <a:rPr lang="en-GB" sz="1400" dirty="0" smtClean="0">
                <a:latin typeface="Verdana" charset="0"/>
                <a:cs typeface="Verdana" charset="0"/>
              </a:rPr>
              <a:t>and </a:t>
            </a:r>
            <a:r>
              <a:rPr lang="en-GB" sz="1400" dirty="0">
                <a:latin typeface="Verdana" charset="0"/>
                <a:cs typeface="Verdana" charset="0"/>
              </a:rPr>
              <a:t>Lithuania</a:t>
            </a:r>
            <a:r>
              <a:rPr lang="en-GB" sz="1400" dirty="0" smtClean="0">
                <a:latin typeface="Verdana" charset="0"/>
                <a:cs typeface="Verdana" charset="0"/>
              </a:rPr>
              <a:t>.</a:t>
            </a:r>
          </a:p>
          <a:p>
            <a:pPr marL="285750" indent="-285750">
              <a:spcAft>
                <a:spcPts val="600"/>
              </a:spcAft>
            </a:pPr>
            <a:r>
              <a:rPr lang="en-GB" sz="1400" dirty="0" smtClean="0">
                <a:latin typeface="Verdana" charset="0"/>
                <a:cs typeface="Verdana" charset="0"/>
              </a:rPr>
              <a:t>This means national DEMs in all the Nordic/Baltic countries and SRTM3 or </a:t>
            </a:r>
            <a:br>
              <a:rPr lang="en-GB" sz="1400" dirty="0" smtClean="0">
                <a:latin typeface="Verdana" charset="0"/>
                <a:cs typeface="Verdana" charset="0"/>
              </a:rPr>
            </a:br>
            <a:r>
              <a:rPr lang="en-GB" sz="1400" dirty="0" smtClean="0">
                <a:latin typeface="Verdana" charset="0"/>
                <a:cs typeface="Verdana" charset="0"/>
              </a:rPr>
              <a:t>shifted </a:t>
            </a:r>
            <a:r>
              <a:rPr lang="en-GB" sz="1400" dirty="0">
                <a:latin typeface="Verdana" charset="0"/>
                <a:cs typeface="Verdana" charset="0"/>
              </a:rPr>
              <a:t>GTOPO30 </a:t>
            </a:r>
            <a:r>
              <a:rPr lang="en-GB" sz="1400" dirty="0" smtClean="0">
                <a:latin typeface="Verdana" charset="0"/>
                <a:cs typeface="Verdana" charset="0"/>
              </a:rPr>
              <a:t>elsewhere.</a:t>
            </a:r>
            <a:endParaRPr lang="en-GB" sz="1400" dirty="0">
              <a:latin typeface="Verdana" charset="0"/>
              <a:cs typeface="Verdana" charset="0"/>
            </a:endParaRPr>
          </a:p>
          <a:p>
            <a:pPr marL="285750" indent="-285750">
              <a:spcAft>
                <a:spcPts val="600"/>
              </a:spcAft>
            </a:pPr>
            <a:r>
              <a:rPr lang="en-GB" sz="1400" dirty="0">
                <a:latin typeface="Verdana" charset="0"/>
                <a:cs typeface="Verdana" charset="0"/>
              </a:rPr>
              <a:t>Delivered in June 18, </a:t>
            </a:r>
            <a:r>
              <a:rPr lang="en-GB" sz="1400" dirty="0" smtClean="0">
                <a:latin typeface="Verdana" charset="0"/>
                <a:cs typeface="Verdana" charset="0"/>
              </a:rPr>
              <a:t>2014</a:t>
            </a:r>
          </a:p>
          <a:p>
            <a:pPr marL="0" indent="0">
              <a:spcAft>
                <a:spcPts val="600"/>
              </a:spcAft>
              <a:buNone/>
            </a:pPr>
            <a:endParaRPr lang="sv-SE" sz="1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9" y="1306452"/>
            <a:ext cx="5425807" cy="4858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905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921625" cy="863600"/>
          </a:xfrm>
        </p:spPr>
        <p:txBody>
          <a:bodyPr/>
          <a:lstStyle/>
          <a:p>
            <a:pPr algn="ctr"/>
            <a:r>
              <a:rPr lang="en-GB" dirty="0" smtClean="0"/>
              <a:t>GNSS/levelling database</a:t>
            </a:r>
            <a:endParaRPr lang="en-GB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4067944" y="1124744"/>
            <a:ext cx="4824536" cy="3960812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dirty="0" smtClean="0">
                <a:latin typeface="Verdana" charset="0"/>
                <a:cs typeface="Verdana" charset="0"/>
              </a:rPr>
              <a:t>Responsible: Ove </a:t>
            </a:r>
            <a:r>
              <a:rPr lang="en-GB" dirty="0" err="1" smtClean="0">
                <a:latin typeface="Verdana" charset="0"/>
                <a:cs typeface="Verdana" charset="0"/>
              </a:rPr>
              <a:t>Omang</a:t>
            </a:r>
            <a:r>
              <a:rPr lang="en-GB" dirty="0" smtClean="0">
                <a:latin typeface="Verdana" charset="0"/>
                <a:cs typeface="Verdana" charset="0"/>
              </a:rPr>
              <a:t>, Jonas </a:t>
            </a:r>
            <a:r>
              <a:rPr lang="en-GB" dirty="0" err="1" smtClean="0">
                <a:latin typeface="Verdana" charset="0"/>
                <a:cs typeface="Verdana" charset="0"/>
              </a:rPr>
              <a:t>Ågren</a:t>
            </a:r>
            <a:r>
              <a:rPr lang="en-GB" dirty="0" smtClean="0">
                <a:latin typeface="Verdana" charset="0"/>
                <a:cs typeface="Verdana" charset="0"/>
              </a:rPr>
              <a:t>, Pasi Häkli (transformations)</a:t>
            </a:r>
          </a:p>
          <a:p>
            <a:pPr>
              <a:spcBef>
                <a:spcPts val="1200"/>
              </a:spcBef>
            </a:pPr>
            <a:r>
              <a:rPr lang="en-GB" dirty="0">
                <a:latin typeface="Verdana" charset="0"/>
                <a:cs typeface="Verdana" charset="0"/>
              </a:rPr>
              <a:t>Levelled heights both in national </a:t>
            </a:r>
            <a:r>
              <a:rPr lang="en-GB" dirty="0">
                <a:solidFill>
                  <a:srgbClr val="FF0000"/>
                </a:solidFill>
                <a:latin typeface="Verdana" charset="0"/>
                <a:cs typeface="Verdana" charset="0"/>
              </a:rPr>
              <a:t>EVRS</a:t>
            </a:r>
            <a:r>
              <a:rPr lang="en-GB" b="1" dirty="0">
                <a:solidFill>
                  <a:srgbClr val="FF0000"/>
                </a:solidFill>
                <a:latin typeface="Verdana" charset="0"/>
                <a:cs typeface="Verdana" charset="0"/>
              </a:rPr>
              <a:t> </a:t>
            </a:r>
            <a:r>
              <a:rPr lang="en-GB" dirty="0" smtClean="0">
                <a:latin typeface="Verdana" charset="0"/>
                <a:cs typeface="Verdana" charset="0"/>
              </a:rPr>
              <a:t>realisations </a:t>
            </a:r>
            <a:r>
              <a:rPr lang="en-GB" dirty="0">
                <a:latin typeface="Verdana" charset="0"/>
                <a:cs typeface="Verdana" charset="0"/>
              </a:rPr>
              <a:t>and </a:t>
            </a:r>
            <a:r>
              <a:rPr lang="en-GB" dirty="0" smtClean="0">
                <a:latin typeface="Verdana" charset="0"/>
                <a:cs typeface="Verdana" charset="0"/>
              </a:rPr>
              <a:t>in EVRF 2007.</a:t>
            </a:r>
          </a:p>
          <a:p>
            <a:pPr>
              <a:spcBef>
                <a:spcPts val="1200"/>
              </a:spcBef>
            </a:pPr>
            <a:r>
              <a:rPr lang="en-GB" dirty="0" smtClean="0">
                <a:latin typeface="Verdana" charset="0"/>
                <a:cs typeface="Verdana" charset="0"/>
              </a:rPr>
              <a:t>The GNSS-heights have been transformed to the common ETRS 89 realisation </a:t>
            </a:r>
            <a:r>
              <a:rPr lang="en-GB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ETRF2000 epoch 2000.0 </a:t>
            </a:r>
            <a:r>
              <a:rPr lang="en-GB" dirty="0" smtClean="0">
                <a:latin typeface="Verdana" charset="0"/>
                <a:cs typeface="Verdana" charset="0"/>
              </a:rPr>
              <a:t>using the so-called </a:t>
            </a:r>
            <a:r>
              <a:rPr lang="en-GB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NKG2008 transformations </a:t>
            </a:r>
            <a:r>
              <a:rPr lang="en-GB" dirty="0">
                <a:latin typeface="Verdana" charset="0"/>
                <a:cs typeface="Verdana" charset="0"/>
              </a:rPr>
              <a:t>(Häkli et al. 2016).</a:t>
            </a:r>
            <a:endParaRPr lang="en-GB" dirty="0" smtClean="0">
              <a:latin typeface="Verdana" charset="0"/>
              <a:cs typeface="Verdana" charset="0"/>
            </a:endParaRPr>
          </a:p>
          <a:p>
            <a:pPr>
              <a:spcBef>
                <a:spcPts val="1200"/>
              </a:spcBef>
            </a:pPr>
            <a:r>
              <a:rPr lang="en-GB" dirty="0" smtClean="0">
                <a:latin typeface="Verdana" charset="0"/>
                <a:cs typeface="Verdana" charset="0"/>
              </a:rPr>
              <a:t>These transformations </a:t>
            </a:r>
            <a:r>
              <a:rPr lang="en-GB" dirty="0">
                <a:latin typeface="Verdana" charset="0"/>
                <a:cs typeface="Verdana" charset="0"/>
              </a:rPr>
              <a:t>consist of a </a:t>
            </a:r>
            <a:br>
              <a:rPr lang="en-GB" dirty="0">
                <a:latin typeface="Verdana" charset="0"/>
                <a:cs typeface="Verdana" charset="0"/>
              </a:rPr>
            </a:br>
            <a:r>
              <a:rPr lang="en-GB" dirty="0" smtClean="0">
                <a:latin typeface="Verdana" charset="0"/>
                <a:cs typeface="Verdana" charset="0"/>
              </a:rPr>
              <a:t>7-parameter part and a postglacial </a:t>
            </a:r>
            <a:r>
              <a:rPr lang="en-GB" dirty="0">
                <a:latin typeface="Verdana" charset="0"/>
                <a:cs typeface="Verdana" charset="0"/>
              </a:rPr>
              <a:t>land uplift </a:t>
            </a:r>
            <a:r>
              <a:rPr lang="en-GB" dirty="0" smtClean="0">
                <a:latin typeface="Verdana" charset="0"/>
                <a:cs typeface="Verdana" charset="0"/>
              </a:rPr>
              <a:t>correction part (NKG2005LU). </a:t>
            </a:r>
            <a:endParaRPr lang="en-GB" dirty="0">
              <a:latin typeface="Verdana" charset="0"/>
              <a:cs typeface="Verdana" charset="0"/>
            </a:endParaRPr>
          </a:p>
          <a:p>
            <a:pPr>
              <a:spcBef>
                <a:spcPts val="1200"/>
              </a:spcBef>
            </a:pPr>
            <a:r>
              <a:rPr lang="en-GB" dirty="0" smtClean="0">
                <a:latin typeface="Verdana" charset="0"/>
                <a:cs typeface="Verdana" charset="0"/>
              </a:rPr>
              <a:t>Version 3 confirmed in early 2016 with the publication of Häkli et al. (2016).</a:t>
            </a:r>
          </a:p>
          <a:p>
            <a:pPr>
              <a:spcBef>
                <a:spcPts val="1200"/>
              </a:spcBef>
            </a:pPr>
            <a:endParaRPr lang="sv-SE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4162539" cy="4391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709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11560" y="299238"/>
            <a:ext cx="7921625" cy="863600"/>
          </a:xfrm>
        </p:spPr>
        <p:txBody>
          <a:bodyPr>
            <a:normAutofit/>
          </a:bodyPr>
          <a:lstStyle/>
          <a:p>
            <a:pPr algn="ctr"/>
            <a:r>
              <a:rPr lang="en-GB" sz="2400" b="1" dirty="0">
                <a:latin typeface="Verdana" charset="0"/>
                <a:cs typeface="Verdana" charset="0"/>
              </a:rPr>
              <a:t>Ice thickness </a:t>
            </a:r>
            <a:r>
              <a:rPr lang="en-GB" sz="2400" b="1" dirty="0" smtClean="0">
                <a:latin typeface="Verdana" charset="0"/>
                <a:cs typeface="Verdana" charset="0"/>
              </a:rPr>
              <a:t>model</a:t>
            </a:r>
            <a:r>
              <a:rPr lang="en-GB" sz="2400" b="1" dirty="0">
                <a:solidFill>
                  <a:srgbClr val="FF0000"/>
                </a:solidFill>
                <a:latin typeface="Verdana" charset="0"/>
                <a:cs typeface="Verdana" charset="0"/>
              </a:rPr>
              <a:t/>
            </a:r>
            <a:br>
              <a:rPr lang="en-GB" sz="2400" b="1" dirty="0">
                <a:solidFill>
                  <a:srgbClr val="FF0000"/>
                </a:solidFill>
                <a:latin typeface="Verdana" charset="0"/>
                <a:cs typeface="Verdana" charset="0"/>
              </a:rPr>
            </a:br>
            <a:endParaRPr lang="sv-SE" b="1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508104" y="1556792"/>
            <a:ext cx="4032448" cy="396081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en-GB" sz="1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Responsible: Ove </a:t>
            </a:r>
            <a:r>
              <a:rPr lang="en-GB" sz="15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Omang</a:t>
            </a:r>
            <a:endParaRPr lang="en-GB" sz="15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1200"/>
              </a:spcBef>
            </a:pPr>
            <a:r>
              <a:rPr lang="en-GB" sz="1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Here </a:t>
            </a:r>
            <a:r>
              <a:rPr lang="en-GB" sz="1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</a:t>
            </a:r>
            <a:r>
              <a:rPr lang="en-GB" sz="1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nly for the Norwegian </a:t>
            </a:r>
            <a:br>
              <a:rPr lang="en-GB" sz="1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glaciers (to be extended in the </a:t>
            </a:r>
            <a:br>
              <a:rPr lang="en-GB" sz="1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future)</a:t>
            </a:r>
          </a:p>
          <a:p>
            <a:pPr>
              <a:spcBef>
                <a:spcPts val="1200"/>
              </a:spcBef>
            </a:pPr>
            <a:r>
              <a:rPr lang="sv-SE" sz="1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Source: </a:t>
            </a:r>
            <a:r>
              <a:rPr lang="en-US" sz="1500" dirty="0" smtClean="0"/>
              <a:t>Norwegian </a:t>
            </a:r>
            <a:r>
              <a:rPr lang="en-US" sz="1500" dirty="0"/>
              <a:t>Water 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/>
              <a:t>Resources </a:t>
            </a:r>
            <a:r>
              <a:rPr lang="en-US" sz="1500" dirty="0"/>
              <a:t>and Energy Directorate (</a:t>
            </a:r>
            <a:r>
              <a:rPr lang="en-US" sz="1500" dirty="0" smtClean="0"/>
              <a:t>nve.no), t</a:t>
            </a:r>
            <a:r>
              <a:rPr lang="en-GB" sz="15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ransformed</a:t>
            </a:r>
            <a:r>
              <a:rPr lang="en-GB" sz="1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and </a:t>
            </a:r>
            <a:br>
              <a:rPr lang="en-GB" sz="1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1500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regridded</a:t>
            </a:r>
            <a:r>
              <a:rPr lang="en-GB" sz="1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en-GB" sz="15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Delivered January 12, 2015</a:t>
            </a:r>
          </a:p>
          <a:p>
            <a:pPr>
              <a:spcBef>
                <a:spcPts val="1200"/>
              </a:spcBef>
            </a:pPr>
            <a:endParaRPr lang="en-GB" sz="1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3904563" cy="5708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5329572" cy="568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45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ruta 11"/>
          <p:cNvSpPr txBox="1"/>
          <p:nvPr/>
        </p:nvSpPr>
        <p:spPr>
          <a:xfrm>
            <a:off x="305927" y="188640"/>
            <a:ext cx="8579083" cy="820738"/>
          </a:xfrm>
          <a:prstGeom prst="rect">
            <a:avLst/>
          </a:prstGeom>
          <a:noFill/>
        </p:spPr>
        <p:txBody>
          <a:bodyPr wrap="square" lIns="0" tIns="0" bIns="0" rtlCol="0">
            <a:spAutoFit/>
          </a:bodyPr>
          <a:lstStyle/>
          <a:p>
            <a:pPr algn="ctr">
              <a:lnSpc>
                <a:spcPts val="3200"/>
              </a:lnSpc>
              <a:spcAft>
                <a:spcPts val="0"/>
              </a:spcAft>
            </a:pPr>
            <a:r>
              <a:rPr lang="en-GB" sz="2000" b="1" dirty="0" smtClean="0">
                <a:latin typeface="Verdana"/>
              </a:rPr>
              <a:t>Evaluation of regional geoid computation methods, strategies and software (“</a:t>
            </a:r>
            <a:r>
              <a:rPr lang="en-GB" sz="2000" b="1" dirty="0">
                <a:latin typeface="Verdana"/>
              </a:rPr>
              <a:t>The </a:t>
            </a:r>
            <a:r>
              <a:rPr lang="en-GB" sz="2000" b="1" dirty="0" smtClean="0">
                <a:latin typeface="Verdana"/>
              </a:rPr>
              <a:t>NKG </a:t>
            </a:r>
            <a:r>
              <a:rPr lang="en-GB" sz="2000" b="1" dirty="0">
                <a:latin typeface="Verdana"/>
              </a:rPr>
              <a:t>pageant contest” )</a:t>
            </a:r>
          </a:p>
        </p:txBody>
      </p:sp>
      <p:sp>
        <p:nvSpPr>
          <p:cNvPr id="9" name="textruta 8"/>
          <p:cNvSpPr txBox="1"/>
          <p:nvPr/>
        </p:nvSpPr>
        <p:spPr>
          <a:xfrm>
            <a:off x="338990" y="1121831"/>
            <a:ext cx="8265458" cy="65556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Verdana" charset="0"/>
                <a:cs typeface="Verdana" charset="0"/>
              </a:rPr>
              <a:t>Five computations centres:</a:t>
            </a:r>
          </a:p>
          <a:p>
            <a:pPr marL="1257300" lvl="2" indent="-342900">
              <a:spcAft>
                <a:spcPts val="600"/>
              </a:spcAft>
              <a:buFont typeface="+mj-lt"/>
              <a:buAutoNum type="arabicPeriod"/>
            </a:pPr>
            <a:r>
              <a:rPr lang="en-GB" sz="1400" dirty="0" smtClean="0">
                <a:latin typeface="Verdana" charset="0"/>
                <a:cs typeface="Verdana" charset="0"/>
              </a:rPr>
              <a:t>Lantmäteriet (</a:t>
            </a:r>
            <a:r>
              <a:rPr lang="en-GB" sz="14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LM</a:t>
            </a:r>
            <a:r>
              <a:rPr lang="en-GB" sz="1400" dirty="0" smtClean="0">
                <a:latin typeface="Verdana" charset="0"/>
                <a:cs typeface="Verdana" charset="0"/>
              </a:rPr>
              <a:t>) - Jonas Ågren</a:t>
            </a:r>
          </a:p>
          <a:p>
            <a:pPr marL="1257300" lvl="2" indent="-342900">
              <a:spcAft>
                <a:spcPts val="600"/>
              </a:spcAft>
              <a:buFont typeface="+mj-lt"/>
              <a:buAutoNum type="arabicPeriod"/>
            </a:pPr>
            <a:r>
              <a:rPr lang="en-GB" sz="1400" dirty="0" smtClean="0">
                <a:latin typeface="Verdana" charset="0"/>
                <a:cs typeface="Verdana" charset="0"/>
              </a:rPr>
              <a:t>Tallinn Technical University/Estonian Land Board (</a:t>
            </a:r>
            <a:r>
              <a:rPr lang="en-GB" sz="14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TTU/ELB</a:t>
            </a:r>
            <a:r>
              <a:rPr lang="en-GB" sz="1400" dirty="0" smtClean="0">
                <a:latin typeface="Verdana" charset="0"/>
                <a:cs typeface="Verdana" charset="0"/>
              </a:rPr>
              <a:t>) - </a:t>
            </a:r>
            <a:br>
              <a:rPr lang="en-GB" sz="1400" dirty="0" smtClean="0">
                <a:latin typeface="Verdana" charset="0"/>
                <a:cs typeface="Verdana" charset="0"/>
              </a:rPr>
            </a:br>
            <a:r>
              <a:rPr lang="en-GB" sz="1400" dirty="0" smtClean="0">
                <a:latin typeface="Verdana" charset="0"/>
                <a:cs typeface="Verdana" charset="0"/>
              </a:rPr>
              <a:t>Silja Märdla, Artu Ellmann and Tõnis Oja</a:t>
            </a:r>
          </a:p>
          <a:p>
            <a:pPr marL="1257300" lvl="2" indent="-342900">
              <a:spcAft>
                <a:spcPts val="600"/>
              </a:spcAft>
              <a:buFont typeface="+mj-lt"/>
              <a:buAutoNum type="arabicPeriod"/>
            </a:pPr>
            <a:r>
              <a:rPr lang="en-GB" sz="1400" dirty="0" smtClean="0">
                <a:latin typeface="Verdana" charset="0"/>
                <a:cs typeface="Verdana" charset="0"/>
              </a:rPr>
              <a:t>DTU Space (</a:t>
            </a:r>
            <a:r>
              <a:rPr lang="en-GB" sz="14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DTU</a:t>
            </a:r>
            <a:r>
              <a:rPr lang="en-GB" sz="1400" dirty="0" smtClean="0">
                <a:latin typeface="Verdana" charset="0"/>
                <a:cs typeface="Verdana" charset="0"/>
              </a:rPr>
              <a:t>) - René Forsberg and Gabriel </a:t>
            </a:r>
            <a:r>
              <a:rPr lang="en-GB" sz="1400" dirty="0" err="1" smtClean="0">
                <a:latin typeface="Verdana" charset="0"/>
                <a:cs typeface="Verdana" charset="0"/>
              </a:rPr>
              <a:t>Strykowsky</a:t>
            </a:r>
            <a:endParaRPr lang="en-GB" sz="1400" dirty="0" smtClean="0">
              <a:latin typeface="Verdana" charset="0"/>
              <a:cs typeface="Verdana" charset="0"/>
            </a:endParaRPr>
          </a:p>
          <a:p>
            <a:pPr marL="1257300" lvl="2" indent="-342900">
              <a:spcAft>
                <a:spcPts val="600"/>
              </a:spcAft>
              <a:buFont typeface="+mj-lt"/>
              <a:buAutoNum type="arabicPeriod"/>
            </a:pPr>
            <a:r>
              <a:rPr lang="en-GB" sz="1400" dirty="0" smtClean="0">
                <a:latin typeface="Verdana" charset="0"/>
                <a:cs typeface="Verdana" charset="0"/>
              </a:rPr>
              <a:t>National Land Survey of Finland, </a:t>
            </a:r>
            <a:r>
              <a:rPr lang="en-GB" sz="1400" dirty="0" smtClean="0"/>
              <a:t>Finnish Geospatial Research Institute</a:t>
            </a:r>
            <a:r>
              <a:rPr lang="en-GB" sz="1400" i="1" dirty="0" smtClean="0"/>
              <a:t> </a:t>
            </a:r>
            <a:r>
              <a:rPr lang="en-GB" sz="1400" dirty="0" smtClean="0">
                <a:latin typeface="Verdana" charset="0"/>
                <a:cs typeface="Verdana" charset="0"/>
              </a:rPr>
              <a:t>(</a:t>
            </a:r>
            <a:r>
              <a:rPr lang="en-GB" sz="14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NLS-FGI</a:t>
            </a:r>
            <a:r>
              <a:rPr lang="en-GB" sz="1400" dirty="0" smtClean="0">
                <a:latin typeface="Verdana" charset="0"/>
                <a:cs typeface="Verdana" charset="0"/>
              </a:rPr>
              <a:t>) - Mirjam Bilker-Koivula </a:t>
            </a:r>
          </a:p>
          <a:p>
            <a:pPr marL="1257300" lvl="2" indent="-342900">
              <a:spcAft>
                <a:spcPts val="1200"/>
              </a:spcAft>
              <a:buFont typeface="+mj-lt"/>
              <a:buAutoNum type="arabicPeriod"/>
            </a:pPr>
            <a:r>
              <a:rPr lang="en-GB" sz="1400" dirty="0" smtClean="0">
                <a:latin typeface="Verdana" charset="0"/>
                <a:cs typeface="Verdana" charset="0"/>
              </a:rPr>
              <a:t>Norwegian Mapping Authority (</a:t>
            </a:r>
            <a:r>
              <a:rPr lang="en-GB" sz="14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NMA</a:t>
            </a:r>
            <a:r>
              <a:rPr lang="en-GB" sz="1400" dirty="0" smtClean="0">
                <a:latin typeface="Verdana" charset="0"/>
                <a:cs typeface="Verdana" charset="0"/>
              </a:rPr>
              <a:t>) - Ove Omang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Verdana" charset="0"/>
                <a:cs typeface="Verdana" charset="0"/>
              </a:rPr>
              <a:t>The task: compute a </a:t>
            </a:r>
            <a:r>
              <a:rPr lang="en-GB" sz="16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gravimetric quasigeoid model </a:t>
            </a:r>
            <a:r>
              <a:rPr lang="en-GB" sz="1600" dirty="0" smtClean="0">
                <a:latin typeface="Verdana" charset="0"/>
                <a:cs typeface="Verdana" charset="0"/>
              </a:rPr>
              <a:t>with epoch 2000.0 and zero tide system using the above data. 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Verdana" charset="0"/>
                <a:cs typeface="Verdana" charset="0"/>
              </a:rPr>
              <a:t>It was specified that the following GGMs can be used (converted to the zero tide system),</a:t>
            </a:r>
          </a:p>
          <a:p>
            <a:pPr marL="742950" lvl="1" indent="-285750">
              <a:spcAft>
                <a:spcPts val="1200"/>
              </a:spcAft>
              <a:buFont typeface="Symbol" panose="05050102010706020507" pitchFamily="18" charset="2"/>
              <a:buChar char=""/>
            </a:pPr>
            <a:r>
              <a:rPr lang="en-GB" sz="16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GO_CONS_GCF_2_DIR_R5 </a:t>
            </a:r>
            <a:r>
              <a:rPr lang="en-GB" sz="1600" dirty="0" smtClean="0">
                <a:latin typeface="Verdana" charset="0"/>
                <a:cs typeface="Verdana" charset="0"/>
              </a:rPr>
              <a:t>(</a:t>
            </a:r>
            <a:r>
              <a:rPr lang="en-GB" sz="1600" dirty="0" err="1" smtClean="0">
                <a:latin typeface="Verdana" charset="0"/>
                <a:cs typeface="Verdana" charset="0"/>
              </a:rPr>
              <a:t>Bruinsma</a:t>
            </a:r>
            <a:r>
              <a:rPr lang="en-GB" sz="1600" dirty="0" smtClean="0">
                <a:latin typeface="Verdana" charset="0"/>
                <a:cs typeface="Verdana" charset="0"/>
              </a:rPr>
              <a:t> et al, 2013), satellite-only</a:t>
            </a:r>
          </a:p>
          <a:p>
            <a:pPr marL="742950" lvl="1" indent="-285750">
              <a:spcAft>
                <a:spcPts val="1200"/>
              </a:spcAft>
              <a:buFont typeface="Symbol" panose="05050102010706020507" pitchFamily="18" charset="2"/>
              <a:buChar char=""/>
            </a:pPr>
            <a:r>
              <a:rPr lang="en-GB" sz="16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EIGEN-6C4</a:t>
            </a:r>
            <a:r>
              <a:rPr lang="en-GB" sz="1600" dirty="0" smtClean="0">
                <a:latin typeface="Verdana" charset="0"/>
                <a:cs typeface="Verdana" charset="0"/>
              </a:rPr>
              <a:t> (Förste et al, 2014), combined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Verdana" charset="0"/>
                <a:cs typeface="Verdana" charset="0"/>
              </a:rPr>
              <a:t>(Tests have later been made with GOCO05S; see below)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600" dirty="0" smtClean="0">
                <a:latin typeface="Verdana" charset="0"/>
                <a:cs typeface="Verdana" charset="0"/>
              </a:rPr>
              <a:t>The </a:t>
            </a:r>
            <a:r>
              <a:rPr lang="en-GB" sz="1600" dirty="0" smtClean="0">
                <a:solidFill>
                  <a:srgbClr val="FF0000"/>
                </a:solidFill>
                <a:latin typeface="Verdana" charset="0"/>
                <a:cs typeface="Verdana" charset="0"/>
              </a:rPr>
              <a:t>choice of final computation method </a:t>
            </a:r>
            <a:r>
              <a:rPr lang="en-GB" sz="1600" dirty="0" smtClean="0">
                <a:latin typeface="Verdana" charset="0"/>
                <a:cs typeface="Verdana" charset="0"/>
              </a:rPr>
              <a:t>(sol. 1a; see next slide) was </a:t>
            </a:r>
            <a:br>
              <a:rPr lang="en-GB" sz="1600" dirty="0" smtClean="0">
                <a:latin typeface="Verdana" charset="0"/>
                <a:cs typeface="Verdana" charset="0"/>
              </a:rPr>
            </a:br>
            <a:r>
              <a:rPr lang="en-GB" sz="1600" dirty="0" smtClean="0">
                <a:latin typeface="Verdana" charset="0"/>
                <a:cs typeface="Verdana" charset="0"/>
              </a:rPr>
              <a:t>based mainly on the fit to GNSS/levelling.</a:t>
            </a:r>
          </a:p>
          <a:p>
            <a:pPr>
              <a:spcAft>
                <a:spcPts val="1200"/>
              </a:spcAft>
            </a:pPr>
            <a:endParaRPr lang="en-GB" sz="1600" u="sng" dirty="0" smtClean="0">
              <a:latin typeface="Verdana" charset="0"/>
              <a:cs typeface="Verdana" charset="0"/>
            </a:endParaRP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1600" dirty="0" smtClean="0">
              <a:latin typeface="Verdana" charset="0"/>
              <a:cs typeface="Verdana" charset="0"/>
            </a:endParaRP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GB" sz="1600" dirty="0" smtClean="0">
              <a:latin typeface="Verdana" charset="0"/>
              <a:cs typeface="Verdan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9176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ntmäteriet">
  <a:themeElements>
    <a:clrScheme name="Lantmäteriet">
      <a:dk1>
        <a:sysClr val="windowText" lastClr="000000"/>
      </a:dk1>
      <a:lt1>
        <a:sysClr val="window" lastClr="FFFFFF"/>
      </a:lt1>
      <a:dk2>
        <a:srgbClr val="000000"/>
      </a:dk2>
      <a:lt2>
        <a:srgbClr val="FFF5C5"/>
      </a:lt2>
      <a:accent1>
        <a:srgbClr val="DCEDF6"/>
      </a:accent1>
      <a:accent2>
        <a:srgbClr val="FFF5C5"/>
      </a:accent2>
      <a:accent3>
        <a:srgbClr val="E8DFEE"/>
      </a:accent3>
      <a:accent4>
        <a:srgbClr val="E9F1D9"/>
      </a:accent4>
      <a:accent5>
        <a:srgbClr val="FBDAD0"/>
      </a:accent5>
      <a:accent6>
        <a:srgbClr val="B2B2B2"/>
      </a:accent6>
      <a:hlink>
        <a:srgbClr val="0000FF"/>
      </a:hlink>
      <a:folHlink>
        <a:srgbClr val="800080"/>
      </a:folHlink>
    </a:clrScheme>
    <a:fontScheme name="Lantmäterie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marL="285750" indent="-285750"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Anpassad formgivning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Lantmäteriet</Template>
  <TotalTime>8706</TotalTime>
  <Words>1756</Words>
  <Application>Microsoft Office PowerPoint</Application>
  <PresentationFormat>Bildspel på skärmen (4:3)</PresentationFormat>
  <Paragraphs>426</Paragraphs>
  <Slides>32</Slides>
  <Notes>32</Notes>
  <HiddenSlides>0</HiddenSlides>
  <MMClips>0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Serverprogram för OLE-inbäddning</vt:lpstr>
      </vt:variant>
      <vt:variant>
        <vt:i4>1</vt:i4>
      </vt:variant>
      <vt:variant>
        <vt:lpstr>Bildrubriker</vt:lpstr>
      </vt:variant>
      <vt:variant>
        <vt:i4>32</vt:i4>
      </vt:variant>
    </vt:vector>
  </HeadingPairs>
  <TitlesOfParts>
    <vt:vector size="35" baseType="lpstr">
      <vt:lpstr>Lantmäteriet</vt:lpstr>
      <vt:lpstr>Anpassad formgivning</vt:lpstr>
      <vt:lpstr>Equation</vt:lpstr>
      <vt:lpstr>Release of the NKG2015 geoid model for the Nordic-Baltic region    </vt:lpstr>
      <vt:lpstr>Background</vt:lpstr>
      <vt:lpstr>PowerPoint-presentation</vt:lpstr>
      <vt:lpstr>Initial decisions</vt:lpstr>
      <vt:lpstr>NKG gravity database</vt:lpstr>
      <vt:lpstr>Digital Elevation Model (DEM)</vt:lpstr>
      <vt:lpstr>GNSS/levelling database</vt:lpstr>
      <vt:lpstr>Ice thickness model </vt:lpstr>
      <vt:lpstr>PowerPoint-presentation</vt:lpstr>
      <vt:lpstr>PowerPoint-presentation</vt:lpstr>
      <vt:lpstr>Method used for the final gravimetric model</vt:lpstr>
      <vt:lpstr>Reduced gravity anomaly grid</vt:lpstr>
      <vt:lpstr>Surface gravity anomaly grid</vt:lpstr>
      <vt:lpstr>Tuning of the least squares modification  (stochastic kernel modification)</vt:lpstr>
      <vt:lpstr>PowerPoint-presentation</vt:lpstr>
      <vt:lpstr>Comparison with GNSS/levelling</vt:lpstr>
      <vt:lpstr>PowerPoint-presentation</vt:lpstr>
      <vt:lpstr>Country mean values for the GNSS/levelling residuals </vt:lpstr>
      <vt:lpstr>Tests of different transformations  for the fit to GNSS/levelling</vt:lpstr>
      <vt:lpstr>PowerPoint-presentation</vt:lpstr>
      <vt:lpstr>Comparison with other quasigeoid models  available over the whole Nordic/Baltic region</vt:lpstr>
      <vt:lpstr>PowerPoint-presentation</vt:lpstr>
      <vt:lpstr>Difference between NKG2015 and EIGEN-6C4</vt:lpstr>
      <vt:lpstr>PowerPoint-presentation</vt:lpstr>
      <vt:lpstr>Illustration of the NKG2008 transformations</vt:lpstr>
      <vt:lpstr>PowerPoint-presentation</vt:lpstr>
      <vt:lpstr>Evaluation of using a different GGM - GOCO05S </vt:lpstr>
      <vt:lpstr>Difference between the model computed with GOCO05S and NKG2015</vt:lpstr>
      <vt:lpstr>Accuracy of  the NKG2015 model</vt:lpstr>
      <vt:lpstr>Conclusions</vt:lpstr>
      <vt:lpstr>Extra slide </vt:lpstr>
      <vt:lpstr>Difference between the final NKG2015 model and the preliminary model from March 2016 (WG meeting in Tallinn)</vt:lpstr>
    </vt:vector>
  </TitlesOfParts>
  <Company>Lantmäteriet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NKG2015 geoid</dc:title>
  <dc:creator>Jonas.Agren@lm.se</dc:creator>
  <cp:lastModifiedBy>Jonas Ågren</cp:lastModifiedBy>
  <cp:revision>3280</cp:revision>
  <cp:lastPrinted>2016-10-05T08:40:58Z</cp:lastPrinted>
  <dcterms:created xsi:type="dcterms:W3CDTF">2013-09-29T16:36:52Z</dcterms:created>
  <dcterms:modified xsi:type="dcterms:W3CDTF">2016-10-05T20:51:45Z</dcterms:modified>
</cp:coreProperties>
</file>